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9"/>
  </p:notesMasterIdLst>
  <p:handoutMasterIdLst>
    <p:handoutMasterId r:id="rId20"/>
  </p:handoutMasterIdLst>
  <p:sldIdLst>
    <p:sldId id="256" r:id="rId2"/>
    <p:sldId id="385" r:id="rId3"/>
    <p:sldId id="407" r:id="rId4"/>
    <p:sldId id="408" r:id="rId5"/>
    <p:sldId id="417" r:id="rId6"/>
    <p:sldId id="418" r:id="rId7"/>
    <p:sldId id="421" r:id="rId8"/>
    <p:sldId id="413" r:id="rId9"/>
    <p:sldId id="409" r:id="rId10"/>
    <p:sldId id="410" r:id="rId11"/>
    <p:sldId id="423" r:id="rId12"/>
    <p:sldId id="411" r:id="rId13"/>
    <p:sldId id="415" r:id="rId14"/>
    <p:sldId id="422" r:id="rId15"/>
    <p:sldId id="416" r:id="rId16"/>
    <p:sldId id="424" r:id="rId17"/>
    <p:sldId id="412" r:id="rId18"/>
  </p:sldIdLst>
  <p:sldSz cx="9144000" cy="6858000" type="screen4x3"/>
  <p:notesSz cx="6858000" cy="9872663"/>
  <p:embeddedFontLst>
    <p:embeddedFont>
      <p:font typeface="Calibri Light" panose="020F0302020204030204" pitchFamily="34" charset="0"/>
      <p:regular r:id="rId21"/>
      <p:italic r:id="rId22"/>
    </p:embeddedFont>
    <p:embeddedFont>
      <p:font typeface="Calibri" panose="020F0502020204030204" pitchFamily="34" charset="0"/>
      <p:regular r:id="rId23"/>
      <p:bold r:id="rId24"/>
      <p:italic r:id="rId25"/>
      <p:boldItalic r:id="rId26"/>
    </p:embeddedFont>
    <p:embeddedFont>
      <p:font typeface="Century Gothic" panose="020B0502020202020204" pitchFamily="34" charset="0"/>
      <p:regular r:id="rId27"/>
      <p:bold r:id="rId28"/>
      <p:italic r:id="rId29"/>
      <p:boldItalic r:id="rId30"/>
    </p:embeddedFont>
    <p:embeddedFont>
      <p:font typeface="Impact" panose="020B0806030902050204" pitchFamily="34" charset="0"/>
      <p:regular r:id="rId31"/>
    </p:embeddedFont>
    <p:embeddedFont>
      <p:font typeface="Book Antiqua" panose="02040602050305030304" pitchFamily="18"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CDF1561-8C4D-4733-9D19-8CB425FA67FB}">
          <p14:sldIdLst>
            <p14:sldId id="256"/>
            <p14:sldId id="385"/>
            <p14:sldId id="407"/>
            <p14:sldId id="408"/>
            <p14:sldId id="417"/>
            <p14:sldId id="418"/>
            <p14:sldId id="421"/>
            <p14:sldId id="413"/>
            <p14:sldId id="409"/>
            <p14:sldId id="410"/>
            <p14:sldId id="423"/>
            <p14:sldId id="411"/>
            <p14:sldId id="415"/>
            <p14:sldId id="422"/>
            <p14:sldId id="416"/>
            <p14:sldId id="424"/>
            <p14:sldId id="412"/>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IONA CORNWALL" initials="" lastIdx="1" clrIdx="0"/>
  <p:cmAuthor id="1" name="Crystal Clancy" initials="CC"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CE24"/>
    <a:srgbClr val="E31DF1"/>
    <a:srgbClr val="22C8C8"/>
    <a:srgbClr val="2B6CA7"/>
    <a:srgbClr val="E5C526"/>
    <a:srgbClr val="000000"/>
    <a:srgbClr val="8A1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86" autoAdjust="0"/>
    <p:restoredTop sz="75868" autoAdjust="0"/>
  </p:normalViewPr>
  <p:slideViewPr>
    <p:cSldViewPr>
      <p:cViewPr varScale="1">
        <p:scale>
          <a:sx n="57" d="100"/>
          <a:sy n="57" d="100"/>
        </p:scale>
        <p:origin x="120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3" d="100"/>
          <a:sy n="83" d="100"/>
        </p:scale>
        <p:origin x="201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71800" cy="495347"/>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84616" y="0"/>
            <a:ext cx="2971800" cy="495347"/>
          </a:xfrm>
          <a:prstGeom prst="rect">
            <a:avLst/>
          </a:prstGeom>
        </p:spPr>
        <p:txBody>
          <a:bodyPr vert="horz" lIns="91440" tIns="45720" rIns="91440" bIns="45720" rtlCol="0"/>
          <a:lstStyle>
            <a:lvl1pPr algn="r">
              <a:defRPr sz="1200"/>
            </a:lvl1pPr>
          </a:lstStyle>
          <a:p>
            <a:fld id="{A4B6003B-483D-4B5D-AB85-74FE9E9ACF2E}" type="datetimeFigureOut">
              <a:rPr lang="en-AU" smtClean="0"/>
              <a:t>8/03/2019</a:t>
            </a:fld>
            <a:endParaRPr lang="en-AU"/>
          </a:p>
        </p:txBody>
      </p:sp>
      <p:sp>
        <p:nvSpPr>
          <p:cNvPr id="4" name="Footer Placeholder 3"/>
          <p:cNvSpPr>
            <a:spLocks noGrp="1"/>
          </p:cNvSpPr>
          <p:nvPr>
            <p:ph type="ftr" sz="quarter" idx="2"/>
          </p:nvPr>
        </p:nvSpPr>
        <p:spPr>
          <a:xfrm>
            <a:off x="2" y="9377318"/>
            <a:ext cx="2971800" cy="495347"/>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84616" y="9377318"/>
            <a:ext cx="2971800" cy="495347"/>
          </a:xfrm>
          <a:prstGeom prst="rect">
            <a:avLst/>
          </a:prstGeom>
        </p:spPr>
        <p:txBody>
          <a:bodyPr vert="horz" lIns="91440" tIns="45720" rIns="91440" bIns="45720" rtlCol="0" anchor="b"/>
          <a:lstStyle>
            <a:lvl1pPr algn="r">
              <a:defRPr sz="1200"/>
            </a:lvl1pPr>
          </a:lstStyle>
          <a:p>
            <a:fld id="{669E8AAA-1460-4101-9BB0-55DA0ADDA6EB}" type="slidenum">
              <a:rPr lang="en-AU" smtClean="0"/>
              <a:t>‹#›</a:t>
            </a:fld>
            <a:endParaRPr lang="en-AU"/>
          </a:p>
        </p:txBody>
      </p:sp>
    </p:spTree>
    <p:extLst>
      <p:ext uri="{BB962C8B-B14F-4D97-AF65-F5344CB8AC3E}">
        <p14:creationId xmlns:p14="http://schemas.microsoft.com/office/powerpoint/2010/main" val="10455231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71800" cy="493633"/>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6" y="0"/>
            <a:ext cx="2971800" cy="493633"/>
          </a:xfrm>
          <a:prstGeom prst="rect">
            <a:avLst/>
          </a:prstGeom>
        </p:spPr>
        <p:txBody>
          <a:bodyPr vert="horz" lIns="91440" tIns="45720" rIns="91440" bIns="45720" rtlCol="0"/>
          <a:lstStyle>
            <a:lvl1pPr algn="r">
              <a:defRPr sz="1200"/>
            </a:lvl1pPr>
          </a:lstStyle>
          <a:p>
            <a:fld id="{C18325BD-D9FE-4D7C-83AF-0E25B716DD66}" type="datetimeFigureOut">
              <a:rPr lang="en-AU" smtClean="0"/>
              <a:pPr/>
              <a:t>8/03/2019</a:t>
            </a:fld>
            <a:endParaRPr lang="en-AU"/>
          </a:p>
        </p:txBody>
      </p:sp>
      <p:sp>
        <p:nvSpPr>
          <p:cNvPr id="4" name="Slide Image Placeholder 3"/>
          <p:cNvSpPr>
            <a:spLocks noGrp="1" noRot="1" noChangeAspect="1"/>
          </p:cNvSpPr>
          <p:nvPr>
            <p:ph type="sldImg" idx="2"/>
          </p:nvPr>
        </p:nvSpPr>
        <p:spPr>
          <a:xfrm>
            <a:off x="960438" y="739775"/>
            <a:ext cx="4937125" cy="3703638"/>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1" y="4689516"/>
            <a:ext cx="5486400" cy="444269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2" y="9377316"/>
            <a:ext cx="2971800" cy="493633"/>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6" y="9377316"/>
            <a:ext cx="2971800" cy="493633"/>
          </a:xfrm>
          <a:prstGeom prst="rect">
            <a:avLst/>
          </a:prstGeom>
        </p:spPr>
        <p:txBody>
          <a:bodyPr vert="horz" lIns="91440" tIns="45720" rIns="91440" bIns="45720" rtlCol="0" anchor="b"/>
          <a:lstStyle>
            <a:lvl1pPr algn="r">
              <a:defRPr sz="1200"/>
            </a:lvl1pPr>
          </a:lstStyle>
          <a:p>
            <a:fld id="{D8588968-A69A-442B-9372-8CCE1357535C}" type="slidenum">
              <a:rPr lang="en-AU" smtClean="0"/>
              <a:pPr/>
              <a:t>‹#›</a:t>
            </a:fld>
            <a:endParaRPr lang="en-AU"/>
          </a:p>
        </p:txBody>
      </p:sp>
    </p:spTree>
    <p:extLst>
      <p:ext uri="{BB962C8B-B14F-4D97-AF65-F5344CB8AC3E}">
        <p14:creationId xmlns:p14="http://schemas.microsoft.com/office/powerpoint/2010/main" val="3753283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a:t>
            </a:fld>
            <a:endParaRPr lang="en-AU"/>
          </a:p>
        </p:txBody>
      </p:sp>
    </p:spTree>
    <p:extLst>
      <p:ext uri="{BB962C8B-B14F-4D97-AF65-F5344CB8AC3E}">
        <p14:creationId xmlns:p14="http://schemas.microsoft.com/office/powerpoint/2010/main" val="747660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Intros and where we are from. </a:t>
            </a:r>
          </a:p>
          <a:p>
            <a:endParaRPr lang="en-AU" b="1" dirty="0" smtClean="0"/>
          </a:p>
          <a:p>
            <a:r>
              <a:rPr lang="en-AU" b="1" dirty="0" smtClean="0"/>
              <a:t>Icebreaker game with Vanessa </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2</a:t>
            </a:fld>
            <a:endParaRPr lang="en-AU"/>
          </a:p>
        </p:txBody>
      </p:sp>
    </p:spTree>
    <p:extLst>
      <p:ext uri="{BB962C8B-B14F-4D97-AF65-F5344CB8AC3E}">
        <p14:creationId xmlns:p14="http://schemas.microsoft.com/office/powerpoint/2010/main" val="2791716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Outline- </a:t>
            </a:r>
            <a:r>
              <a:rPr lang="en-AU" b="1" baseline="0" dirty="0" smtClean="0"/>
              <a:t> Craig</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3</a:t>
            </a:fld>
            <a:endParaRPr lang="en-AU"/>
          </a:p>
        </p:txBody>
      </p:sp>
    </p:spTree>
    <p:extLst>
      <p:ext uri="{BB962C8B-B14F-4D97-AF65-F5344CB8AC3E}">
        <p14:creationId xmlns:p14="http://schemas.microsoft.com/office/powerpoint/2010/main" val="2493734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AU" sz="1200" b="1" i="0" u="none" strike="noStrike" kern="1200" dirty="0" smtClean="0">
                <a:solidFill>
                  <a:schemeClr val="tx1"/>
                </a:solidFill>
                <a:effectLst/>
                <a:latin typeface="+mn-lt"/>
                <a:ea typeface="+mn-ea"/>
                <a:cs typeface="+mn-cs"/>
              </a:rPr>
              <a:t>Steve-</a:t>
            </a:r>
            <a:r>
              <a:rPr lang="en-AU" sz="1200" b="0" i="0" u="none" strike="noStrike" kern="1200" dirty="0" smtClean="0">
                <a:solidFill>
                  <a:schemeClr val="tx1"/>
                </a:solidFill>
                <a:effectLst/>
                <a:latin typeface="+mn-lt"/>
                <a:ea typeface="+mn-ea"/>
                <a:cs typeface="+mn-cs"/>
              </a:rPr>
              <a:t> Like any discipline, it is imperative that the peer workforce has an ongoing mechanism for networking, development and information exchange.</a:t>
            </a:r>
          </a:p>
          <a:p>
            <a:pPr fontAlgn="base"/>
            <a:r>
              <a:rPr lang="en-AU" sz="1200" b="0" i="0" u="none" strike="noStrike" kern="1200" dirty="0" smtClean="0">
                <a:solidFill>
                  <a:schemeClr val="tx1"/>
                </a:solidFill>
                <a:effectLst/>
                <a:latin typeface="+mn-lt"/>
                <a:ea typeface="+mn-ea"/>
                <a:cs typeface="+mn-cs"/>
              </a:rPr>
              <a:t>The AOD Peer Workforce Community of Practice (</a:t>
            </a:r>
            <a:r>
              <a:rPr lang="en-AU" sz="1200" b="0" i="0" u="none" strike="noStrike" kern="1200" dirty="0" err="1" smtClean="0">
                <a:solidFill>
                  <a:schemeClr val="tx1"/>
                </a:solidFill>
                <a:effectLst/>
                <a:latin typeface="+mn-lt"/>
                <a:ea typeface="+mn-ea"/>
                <a:cs typeface="+mn-cs"/>
              </a:rPr>
              <a:t>CoP</a:t>
            </a:r>
            <a:r>
              <a:rPr lang="en-AU" sz="1200" b="0" i="0" u="none" strike="noStrike" kern="1200" dirty="0" smtClean="0">
                <a:solidFill>
                  <a:schemeClr val="tx1"/>
                </a:solidFill>
                <a:effectLst/>
                <a:latin typeface="+mn-lt"/>
                <a:ea typeface="+mn-ea"/>
                <a:cs typeface="+mn-cs"/>
              </a:rPr>
              <a:t>) supports and cultivates the existing and emerging peer workforce and seeks to draw upon the collective knowledge, experiences and resources of our community to provide:</a:t>
            </a:r>
          </a:p>
          <a:p>
            <a:pPr fontAlgn="base"/>
            <a:r>
              <a:rPr lang="en-AU" sz="1200" b="0" i="0" u="none" strike="noStrike" kern="1200" dirty="0" smtClean="0">
                <a:solidFill>
                  <a:schemeClr val="tx1"/>
                </a:solidFill>
                <a:effectLst/>
                <a:latin typeface="+mn-lt"/>
                <a:ea typeface="+mn-ea"/>
                <a:cs typeface="+mn-cs"/>
              </a:rPr>
              <a:t>Continuous professional development</a:t>
            </a:r>
          </a:p>
          <a:p>
            <a:pPr fontAlgn="base"/>
            <a:r>
              <a:rPr lang="en-AU" sz="1200" b="0" i="0" u="none" strike="noStrike" kern="1200" dirty="0" smtClean="0">
                <a:solidFill>
                  <a:schemeClr val="tx1"/>
                </a:solidFill>
                <a:effectLst/>
                <a:latin typeface="+mn-lt"/>
                <a:ea typeface="+mn-ea"/>
                <a:cs typeface="+mn-cs"/>
              </a:rPr>
              <a:t>Collegiate support to underpin sharing, resourcing and collaborative problem-solving</a:t>
            </a:r>
          </a:p>
          <a:p>
            <a:pPr fontAlgn="base"/>
            <a:endParaRPr lang="en-AU" sz="1200" b="0" i="0" u="none" strike="noStrike" kern="1200" dirty="0" smtClean="0">
              <a:solidFill>
                <a:schemeClr val="tx1"/>
              </a:solidFill>
              <a:effectLst/>
              <a:latin typeface="+mn-lt"/>
              <a:ea typeface="+mn-ea"/>
              <a:cs typeface="+mn-cs"/>
            </a:endParaRPr>
          </a:p>
          <a:p>
            <a:pPr fontAlgn="base"/>
            <a:r>
              <a:rPr lang="en-AU" sz="1200" b="1" i="0" u="none" strike="noStrike" kern="1200" dirty="0" smtClean="0">
                <a:solidFill>
                  <a:schemeClr val="tx1"/>
                </a:solidFill>
                <a:effectLst/>
                <a:latin typeface="+mn-lt"/>
                <a:ea typeface="+mn-ea"/>
                <a:cs typeface="+mn-cs"/>
              </a:rPr>
              <a:t>Vanessa</a:t>
            </a:r>
            <a:r>
              <a:rPr lang="en-AU" sz="1200" b="0" i="0" u="none" strike="noStrike" kern="1200" dirty="0" smtClean="0">
                <a:solidFill>
                  <a:schemeClr val="tx1"/>
                </a:solidFill>
                <a:effectLst/>
                <a:latin typeface="+mn-lt"/>
                <a:ea typeface="+mn-ea"/>
                <a:cs typeface="+mn-cs"/>
              </a:rPr>
              <a:t>- Opportunities for consultation and feedback to enhance the development of the peer workforce</a:t>
            </a:r>
          </a:p>
          <a:p>
            <a:pPr fontAlgn="base"/>
            <a:r>
              <a:rPr lang="en-AU" sz="1200" b="0" i="0" u="none" strike="noStrike" kern="1200" dirty="0" smtClean="0">
                <a:solidFill>
                  <a:schemeClr val="tx1"/>
                </a:solidFill>
                <a:effectLst/>
                <a:latin typeface="+mn-lt"/>
                <a:ea typeface="+mn-ea"/>
                <a:cs typeface="+mn-cs"/>
              </a:rPr>
              <a:t>SHARC’s AOD Peer Workforce Community of Practice meets quarterly, is open to all paid peer workers in Victoria and serves as an opportunity to network, celebrate the discipline and feedback trends to agency, community and government.</a:t>
            </a:r>
          </a:p>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4</a:t>
            </a:fld>
            <a:endParaRPr lang="en-AU"/>
          </a:p>
        </p:txBody>
      </p:sp>
    </p:spTree>
    <p:extLst>
      <p:ext uri="{BB962C8B-B14F-4D97-AF65-F5344CB8AC3E}">
        <p14:creationId xmlns:p14="http://schemas.microsoft.com/office/powerpoint/2010/main" val="2839820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Steve- These are the organise represented </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5</a:t>
            </a:fld>
            <a:endParaRPr lang="en-AU"/>
          </a:p>
        </p:txBody>
      </p:sp>
    </p:spTree>
    <p:extLst>
      <p:ext uri="{BB962C8B-B14F-4D97-AF65-F5344CB8AC3E}">
        <p14:creationId xmlns:p14="http://schemas.microsoft.com/office/powerpoint/2010/main" val="4206573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b="0" dirty="0" smtClean="0"/>
              <a:t>Craig- </a:t>
            </a:r>
          </a:p>
          <a:p>
            <a:r>
              <a:rPr lang="en-US" b="0" dirty="0" smtClean="0"/>
              <a:t>We</a:t>
            </a:r>
            <a:r>
              <a:rPr lang="en-US" b="0" baseline="0" dirty="0" smtClean="0"/>
              <a:t> collaborated to develop the </a:t>
            </a:r>
            <a:r>
              <a:rPr lang="en-US" b="1" baseline="0" dirty="0" smtClean="0"/>
              <a:t>‘A Strategy for the AOD Peer Workforce In Victoria’</a:t>
            </a:r>
            <a:endParaRPr lang="en-US" b="1" dirty="0" smtClean="0"/>
          </a:p>
          <a:p>
            <a:endParaRPr lang="en-US" b="0" dirty="0" smtClean="0"/>
          </a:p>
          <a:p>
            <a:r>
              <a:rPr lang="en-US" b="0" dirty="0" smtClean="0"/>
              <a:t>Which includes:</a:t>
            </a:r>
          </a:p>
          <a:p>
            <a:pPr marL="171450" indent="-171450">
              <a:buFont typeface="Arial" panose="020B0604020202020204" pitchFamily="34" charset="0"/>
              <a:buChar char="•"/>
            </a:pPr>
            <a:r>
              <a:rPr lang="en-US" b="0" dirty="0" smtClean="0"/>
              <a:t>Vision for the AOD Peer Workforce	</a:t>
            </a:r>
          </a:p>
          <a:p>
            <a:pPr marL="171450" indent="-171450">
              <a:buFont typeface="Arial" panose="020B0604020202020204" pitchFamily="34" charset="0"/>
              <a:buChar char="•"/>
            </a:pPr>
            <a:r>
              <a:rPr lang="en-US" b="0" dirty="0" smtClean="0"/>
              <a:t>Making the vision a reality: Key domains &amp;</a:t>
            </a:r>
            <a:r>
              <a:rPr lang="en-US" b="0" baseline="0" dirty="0" smtClean="0"/>
              <a:t> </a:t>
            </a:r>
            <a:r>
              <a:rPr lang="en-US" b="0" dirty="0" smtClean="0"/>
              <a:t>Actions	</a:t>
            </a:r>
          </a:p>
          <a:p>
            <a:pPr marL="171450" indent="-171450">
              <a:buFont typeface="Arial" panose="020B0604020202020204" pitchFamily="34" charset="0"/>
              <a:buChar char="•"/>
            </a:pPr>
            <a:endParaRPr lang="en-US" b="0" dirty="0" smtClean="0"/>
          </a:p>
          <a:p>
            <a:pPr marL="171450" indent="-171450">
              <a:buFont typeface="Arial" panose="020B0604020202020204" pitchFamily="34" charset="0"/>
              <a:buChar char="•"/>
            </a:pPr>
            <a:endParaRPr lang="en-US" b="0" dirty="0" smtClean="0"/>
          </a:p>
          <a:p>
            <a:pPr marL="0" indent="0">
              <a:buFont typeface="Arial" panose="020B0604020202020204" pitchFamily="34" charset="0"/>
              <a:buNone/>
            </a:pPr>
            <a:r>
              <a:rPr lang="en-US" b="0" dirty="0" smtClean="0"/>
              <a:t>Collaboration with mental health workforce development, three workforce</a:t>
            </a:r>
            <a:r>
              <a:rPr lang="en-US" b="0" baseline="0" dirty="0" smtClean="0"/>
              <a:t> </a:t>
            </a:r>
            <a:r>
              <a:rPr lang="en-US" b="0" baseline="0" dirty="0" err="1" smtClean="0"/>
              <a:t>strategys</a:t>
            </a:r>
            <a:r>
              <a:rPr lang="en-US" b="0" baseline="0" dirty="0" smtClean="0"/>
              <a:t> are to be released and actioned this includes the </a:t>
            </a:r>
            <a:r>
              <a:rPr lang="en-US" b="0" baseline="0" dirty="0" err="1" smtClean="0"/>
              <a:t>menatlk</a:t>
            </a:r>
            <a:r>
              <a:rPr lang="en-US" b="0" baseline="0" dirty="0" smtClean="0"/>
              <a:t> health </a:t>
            </a:r>
            <a:r>
              <a:rPr lang="en-US" b="0" baseline="0" dirty="0" err="1" smtClean="0"/>
              <a:t>carer</a:t>
            </a:r>
            <a:r>
              <a:rPr lang="en-US" b="0" baseline="0" dirty="0" smtClean="0"/>
              <a:t> and consumer workforce strategy</a:t>
            </a:r>
            <a:endParaRPr lang="en-US" b="0" dirty="0" smtClean="0"/>
          </a:p>
          <a:p>
            <a:endParaRPr lang="en-AU" b="0" dirty="0" smtClean="0"/>
          </a:p>
          <a:p>
            <a:r>
              <a:rPr lang="en-AU" sz="1200" kern="1200" dirty="0" smtClean="0">
                <a:solidFill>
                  <a:schemeClr val="tx1"/>
                </a:solidFill>
                <a:effectLst/>
                <a:latin typeface="+mn-lt"/>
                <a:ea typeface="+mn-ea"/>
                <a:cs typeface="+mn-cs"/>
              </a:rPr>
              <a:t>We collaborated to develop an </a:t>
            </a:r>
            <a:r>
              <a:rPr lang="en-AU" sz="1200" kern="1200" baseline="0" dirty="0" smtClean="0">
                <a:solidFill>
                  <a:schemeClr val="tx1"/>
                </a:solidFill>
                <a:effectLst/>
                <a:latin typeface="+mn-lt"/>
                <a:ea typeface="+mn-ea"/>
                <a:cs typeface="+mn-cs"/>
              </a:rPr>
              <a:t>appendix that covers Peer Workforce implementation in the newly revised </a:t>
            </a:r>
            <a:r>
              <a:rPr lang="en-AU" sz="1200" b="1" kern="1200" baseline="0" dirty="0" smtClean="0">
                <a:solidFill>
                  <a:schemeClr val="tx1"/>
                </a:solidFill>
                <a:effectLst/>
                <a:latin typeface="+mn-lt"/>
                <a:ea typeface="+mn-ea"/>
                <a:cs typeface="+mn-cs"/>
              </a:rPr>
              <a:t>Victoria's alcohol and other drug program Guidelines.</a:t>
            </a:r>
            <a:endParaRPr lang="en-AU" sz="1200" b="1" kern="1200" dirty="0" smtClean="0">
              <a:solidFill>
                <a:schemeClr val="tx1"/>
              </a:solidFill>
              <a:effectLst/>
              <a:latin typeface="+mn-lt"/>
              <a:ea typeface="+mn-ea"/>
              <a:cs typeface="+mn-cs"/>
            </a:endParaRPr>
          </a:p>
          <a:p>
            <a:pPr>
              <a:lnSpc>
                <a:spcPct val="107000"/>
              </a:lnSpc>
              <a:spcAft>
                <a:spcPts val="800"/>
              </a:spcAft>
            </a:pPr>
            <a:r>
              <a:rPr lang="en-AU" sz="1200" dirty="0" smtClean="0">
                <a:latin typeface="Century Gothic" panose="020B0502020202020204" pitchFamily="34" charset="0"/>
                <a:ea typeface="Calibri" panose="020F0502020204030204" pitchFamily="34" charset="0"/>
                <a:cs typeface="VIC-Regular"/>
              </a:rPr>
              <a:t/>
            </a:r>
            <a:br>
              <a:rPr lang="en-AU" sz="1200" dirty="0" smtClean="0">
                <a:latin typeface="Century Gothic" panose="020B0502020202020204" pitchFamily="34" charset="0"/>
                <a:ea typeface="Calibri" panose="020F0502020204030204" pitchFamily="34" charset="0"/>
                <a:cs typeface="VIC-Regular"/>
              </a:rPr>
            </a:br>
            <a:r>
              <a:rPr lang="en-US" sz="1200" dirty="0" smtClean="0">
                <a:latin typeface="Century Gothic" panose="020B0502020202020204" pitchFamily="34" charset="0"/>
                <a:ea typeface="Calibri" panose="020F0502020204030204" pitchFamily="34" charset="0"/>
                <a:cs typeface="VIC-Regular"/>
              </a:rPr>
              <a:t>The peer workforce have been </a:t>
            </a:r>
            <a:r>
              <a:rPr lang="en-US" sz="1200" dirty="0" err="1" smtClean="0">
                <a:latin typeface="Century Gothic" panose="020B0502020202020204" pitchFamily="34" charset="0"/>
                <a:ea typeface="Calibri" panose="020F0502020204030204" pitchFamily="34" charset="0"/>
                <a:cs typeface="VIC-Regular"/>
              </a:rPr>
              <a:t>recognised</a:t>
            </a:r>
            <a:r>
              <a:rPr lang="en-US" sz="1200" dirty="0" smtClean="0">
                <a:latin typeface="Century Gothic" panose="020B0502020202020204" pitchFamily="34" charset="0"/>
                <a:ea typeface="Calibri" panose="020F0502020204030204" pitchFamily="34" charset="0"/>
                <a:cs typeface="VIC-Regular"/>
              </a:rPr>
              <a:t> in the recent </a:t>
            </a:r>
            <a:r>
              <a:rPr lang="en-AU" sz="1200" b="1" kern="1200" dirty="0" smtClean="0">
                <a:solidFill>
                  <a:schemeClr val="tx1"/>
                </a:solidFill>
                <a:effectLst/>
                <a:latin typeface="+mn-lt"/>
                <a:ea typeface="+mn-ea"/>
                <a:cs typeface="+mn-cs"/>
              </a:rPr>
              <a:t>Victoria Alcohol and other Drug Workforce Development Strategy 2018 – 2022.</a:t>
            </a:r>
            <a:endParaRPr lang="en-US" sz="1200" dirty="0" smtClean="0">
              <a:latin typeface="Century Gothic" panose="020B0502020202020204" pitchFamily="34" charset="0"/>
              <a:ea typeface="Calibri" panose="020F0502020204030204" pitchFamily="34" charset="0"/>
              <a:cs typeface="VIC-Regular"/>
            </a:endParaRPr>
          </a:p>
          <a:p>
            <a:pPr>
              <a:lnSpc>
                <a:spcPct val="107000"/>
              </a:lnSpc>
              <a:spcAft>
                <a:spcPts val="0"/>
              </a:spcAft>
            </a:pPr>
            <a:endParaRPr lang="en-AU" sz="1200" kern="1200" dirty="0" smtClean="0">
              <a:solidFill>
                <a:schemeClr val="tx1"/>
              </a:solidFill>
              <a:effectLst/>
              <a:latin typeface="+mn-lt"/>
              <a:ea typeface="+mn-ea"/>
              <a:cs typeface="+mn-cs"/>
            </a:endParaRPr>
          </a:p>
          <a:p>
            <a:r>
              <a:rPr lang="en-AU" sz="1200" kern="1200" dirty="0" smtClean="0">
                <a:solidFill>
                  <a:schemeClr val="tx1"/>
                </a:solidFill>
                <a:effectLst/>
                <a:latin typeface="+mn-lt"/>
                <a:ea typeface="+mn-ea"/>
                <a:cs typeface="+mn-cs"/>
              </a:rPr>
              <a:t>We collaborated to develop an </a:t>
            </a:r>
            <a:r>
              <a:rPr lang="en-AU" sz="1200" kern="1200" baseline="0" dirty="0" smtClean="0">
                <a:solidFill>
                  <a:schemeClr val="tx1"/>
                </a:solidFill>
                <a:effectLst/>
                <a:latin typeface="+mn-lt"/>
                <a:ea typeface="+mn-ea"/>
                <a:cs typeface="+mn-cs"/>
              </a:rPr>
              <a:t>appendix that covers Peer Workforce implementation in the newly revised </a:t>
            </a:r>
            <a:r>
              <a:rPr lang="en-AU" sz="1200" b="1" kern="1200" baseline="0" dirty="0" smtClean="0">
                <a:solidFill>
                  <a:schemeClr val="tx1"/>
                </a:solidFill>
                <a:effectLst/>
                <a:latin typeface="+mn-lt"/>
                <a:ea typeface="+mn-ea"/>
                <a:cs typeface="+mn-cs"/>
              </a:rPr>
              <a:t>Victoria's alcohol and other drug program Guidelines.</a:t>
            </a:r>
            <a:endParaRPr lang="en-AU" sz="1200" b="1" kern="1200" dirty="0" smtClean="0">
              <a:solidFill>
                <a:schemeClr val="tx1"/>
              </a:solidFill>
              <a:effectLst/>
              <a:latin typeface="+mn-lt"/>
              <a:ea typeface="+mn-ea"/>
              <a:cs typeface="+mn-cs"/>
            </a:endParaRPr>
          </a:p>
          <a:p>
            <a:pPr>
              <a:lnSpc>
                <a:spcPct val="107000"/>
              </a:lnSpc>
              <a:spcAft>
                <a:spcPts val="800"/>
              </a:spcAft>
            </a:pPr>
            <a:r>
              <a:rPr lang="en-AU" sz="1200" dirty="0" smtClean="0">
                <a:latin typeface="Century Gothic" panose="020B0502020202020204" pitchFamily="34" charset="0"/>
                <a:ea typeface="Calibri" panose="020F0502020204030204" pitchFamily="34" charset="0"/>
                <a:cs typeface="VIC-Regular"/>
              </a:rPr>
              <a:t/>
            </a:r>
            <a:br>
              <a:rPr lang="en-AU" sz="1200" dirty="0" smtClean="0">
                <a:latin typeface="Century Gothic" panose="020B0502020202020204" pitchFamily="34" charset="0"/>
                <a:ea typeface="Calibri" panose="020F0502020204030204" pitchFamily="34" charset="0"/>
                <a:cs typeface="VIC-Regular"/>
              </a:rPr>
            </a:br>
            <a:r>
              <a:rPr lang="en-US" sz="1200" dirty="0" smtClean="0">
                <a:latin typeface="Century Gothic" panose="020B0502020202020204" pitchFamily="34" charset="0"/>
                <a:ea typeface="Calibri" panose="020F0502020204030204" pitchFamily="34" charset="0"/>
                <a:cs typeface="VIC-Regular"/>
              </a:rPr>
              <a:t>Through our work in defining the workforce and developing a vision and values for the future we have been recognised in the recent </a:t>
            </a:r>
            <a:r>
              <a:rPr lang="en-AU" sz="1200" b="1" kern="1200" dirty="0" smtClean="0">
                <a:solidFill>
                  <a:schemeClr val="tx1"/>
                </a:solidFill>
                <a:effectLst/>
                <a:latin typeface="+mn-lt"/>
                <a:ea typeface="+mn-ea"/>
                <a:cs typeface="+mn-cs"/>
              </a:rPr>
              <a:t>Victoria Alcohol and other Drug Workforce Development Strategy 2018 – 2022.</a:t>
            </a:r>
            <a:endParaRPr lang="en-US" sz="1200" dirty="0" smtClean="0">
              <a:latin typeface="Century Gothic" panose="020B0502020202020204" pitchFamily="34" charset="0"/>
              <a:ea typeface="Calibri" panose="020F0502020204030204" pitchFamily="34" charset="0"/>
              <a:cs typeface="VIC-Regular"/>
            </a:endParaRPr>
          </a:p>
          <a:p>
            <a:pPr>
              <a:lnSpc>
                <a:spcPct val="107000"/>
              </a:lnSpc>
              <a:spcAft>
                <a:spcPts val="0"/>
              </a:spcAft>
            </a:pPr>
            <a:r>
              <a:rPr lang="en-US" sz="1200" dirty="0" smtClean="0">
                <a:latin typeface="Century Gothic" panose="020B0502020202020204" pitchFamily="34" charset="0"/>
                <a:ea typeface="Calibri" panose="020F0502020204030204" pitchFamily="34" charset="0"/>
                <a:cs typeface="VIC-Regular"/>
              </a:rPr>
              <a:t>This strategy highlights the importance of, and departmental investment in, the AOD peer workforce:</a:t>
            </a:r>
          </a:p>
          <a:p>
            <a:pPr>
              <a:lnSpc>
                <a:spcPct val="107000"/>
              </a:lnSpc>
              <a:spcAft>
                <a:spcPts val="0"/>
              </a:spcAft>
            </a:pPr>
            <a:endParaRPr lang="en-US" sz="1200" dirty="0" smtClean="0">
              <a:latin typeface="Century Gothic" panose="020B0502020202020204" pitchFamily="34" charset="0"/>
              <a:ea typeface="Calibri" panose="020F0502020204030204" pitchFamily="34" charset="0"/>
              <a:cs typeface="VIC-Regular"/>
            </a:endParaRPr>
          </a:p>
          <a:p>
            <a:pPr>
              <a:lnSpc>
                <a:spcPct val="107000"/>
              </a:lnSpc>
              <a:spcAft>
                <a:spcPts val="0"/>
              </a:spcAft>
            </a:pPr>
            <a:r>
              <a:rPr lang="en-US" sz="1200" dirty="0" smtClean="0">
                <a:latin typeface="Century Gothic" panose="020B0502020202020204" pitchFamily="34" charset="0"/>
                <a:ea typeface="Calibri" panose="020F0502020204030204" pitchFamily="34" charset="0"/>
                <a:cs typeface="VIC-Regular"/>
              </a:rPr>
              <a:t>‘The value of peer workers in the AOD sector is immense and often quoted as a necessary part of recovery. People seeking help are less likely to feel judged or </a:t>
            </a:r>
            <a:r>
              <a:rPr lang="en-US" sz="1200" dirty="0" err="1" smtClean="0">
                <a:latin typeface="Century Gothic" panose="020B0502020202020204" pitchFamily="34" charset="0"/>
                <a:ea typeface="Calibri" panose="020F0502020204030204" pitchFamily="34" charset="0"/>
                <a:cs typeface="VIC-Regular"/>
              </a:rPr>
              <a:t>stigmatised</a:t>
            </a:r>
            <a:r>
              <a:rPr lang="en-US" sz="1200" dirty="0" smtClean="0">
                <a:latin typeface="Century Gothic" panose="020B0502020202020204" pitchFamily="34" charset="0"/>
                <a:ea typeface="Calibri" panose="020F0502020204030204" pitchFamily="34" charset="0"/>
                <a:cs typeface="VIC-Regular"/>
              </a:rPr>
              <a:t> by those who have a similar experience.’ p 28.</a:t>
            </a:r>
          </a:p>
          <a:p>
            <a:pPr>
              <a:lnSpc>
                <a:spcPct val="107000"/>
              </a:lnSpc>
              <a:spcAft>
                <a:spcPts val="0"/>
              </a:spcAft>
            </a:pPr>
            <a:endParaRPr lang="en-US" sz="1200" dirty="0" smtClean="0">
              <a:latin typeface="Century Gothic" panose="020B0502020202020204" pitchFamily="34" charset="0"/>
              <a:ea typeface="Calibri" panose="020F0502020204030204" pitchFamily="34" charset="0"/>
              <a:cs typeface="VIC-Regular"/>
            </a:endParaRPr>
          </a:p>
          <a:p>
            <a:pPr>
              <a:lnSpc>
                <a:spcPct val="107000"/>
              </a:lnSpc>
              <a:spcAft>
                <a:spcPts val="0"/>
              </a:spcAft>
            </a:pPr>
            <a:r>
              <a:rPr lang="en-US" sz="1200" dirty="0" smtClean="0">
                <a:latin typeface="Century Gothic" panose="020B0502020202020204" pitchFamily="34" charset="0"/>
                <a:ea typeface="Calibri" panose="020F0502020204030204" pitchFamily="34" charset="0"/>
                <a:cs typeface="VIC-Regular"/>
              </a:rPr>
              <a:t>‘Peer workers across the Victorian AOD treatment sector will bridge the gap between intake and admission to treatment and expand options for continuing care and recovery coordination after treatment planning.’ p28.</a:t>
            </a:r>
          </a:p>
          <a:p>
            <a:pPr>
              <a:lnSpc>
                <a:spcPct val="107000"/>
              </a:lnSpc>
              <a:spcAft>
                <a:spcPts val="0"/>
              </a:spcAft>
            </a:pPr>
            <a:endParaRPr lang="en-US" sz="1200" dirty="0" smtClean="0">
              <a:latin typeface="Century Gothic" panose="020B0502020202020204" pitchFamily="34" charset="0"/>
              <a:ea typeface="Calibri" panose="020F0502020204030204" pitchFamily="34" charset="0"/>
              <a:cs typeface="VIC-Regular"/>
            </a:endParaRPr>
          </a:p>
          <a:p>
            <a:pPr>
              <a:lnSpc>
                <a:spcPct val="107000"/>
              </a:lnSpc>
              <a:spcAft>
                <a:spcPts val="0"/>
              </a:spcAft>
            </a:pPr>
            <a:r>
              <a:rPr lang="en-US" sz="1200" dirty="0" smtClean="0">
                <a:latin typeface="Century Gothic" panose="020B0502020202020204" pitchFamily="34" charset="0"/>
                <a:ea typeface="Calibri" panose="020F0502020204030204" pitchFamily="34" charset="0"/>
                <a:cs typeface="VIC-Regular"/>
              </a:rPr>
              <a:t>‘The AOD sector needs to further develop and embed the peer workforce within organisations and services and ensure appropriate training and support for peer support workers in these new roles.’ p26.</a:t>
            </a:r>
          </a:p>
          <a:p>
            <a:pPr>
              <a:lnSpc>
                <a:spcPct val="107000"/>
              </a:lnSpc>
              <a:spcAft>
                <a:spcPts val="0"/>
              </a:spcAft>
            </a:pPr>
            <a:endParaRPr lang="en-AU" sz="1200" dirty="0" smtClean="0">
              <a:latin typeface="Calibri" panose="020F0502020204030204" pitchFamily="34" charset="0"/>
              <a:ea typeface="Calibri" panose="020F0502020204030204" pitchFamily="34" charset="0"/>
              <a:cs typeface="Times New Roman" panose="02020603050405020304" pitchFamily="18" charset="0"/>
            </a:endParaRPr>
          </a:p>
          <a:p>
            <a:endParaRPr lang="en-AU" dirty="0" smtClean="0"/>
          </a:p>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6</a:t>
            </a:fld>
            <a:endParaRPr lang="en-AU"/>
          </a:p>
        </p:txBody>
      </p:sp>
    </p:spTree>
    <p:extLst>
      <p:ext uri="{BB962C8B-B14F-4D97-AF65-F5344CB8AC3E}">
        <p14:creationId xmlns:p14="http://schemas.microsoft.com/office/powerpoint/2010/main" val="2661782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b="1" dirty="0" smtClean="0"/>
              <a:t>Vanessa- </a:t>
            </a:r>
          </a:p>
          <a:p>
            <a:pPr marL="171450" indent="-171450">
              <a:buFont typeface="Arial" panose="020B0604020202020204" pitchFamily="34" charset="0"/>
              <a:buChar char="•"/>
            </a:pPr>
            <a:r>
              <a:rPr lang="en-US" b="0" dirty="0" smtClean="0"/>
              <a:t>Vision for the AOD Peer Workforce	- this underpins the strategy soon to be launched</a:t>
            </a:r>
          </a:p>
          <a:p>
            <a:pPr marL="171450" indent="-171450">
              <a:buFont typeface="Arial" panose="020B0604020202020204" pitchFamily="34" charset="0"/>
              <a:buChar char="•"/>
            </a:pPr>
            <a:endParaRPr lang="en-US" b="0" dirty="0" smtClean="0"/>
          </a:p>
          <a:p>
            <a:pPr marL="171450" indent="-171450">
              <a:buFont typeface="Arial" panose="020B0604020202020204" pitchFamily="34" charset="0"/>
              <a:buChar char="•"/>
            </a:pPr>
            <a:r>
              <a:rPr lang="en-AU" b="0" dirty="0" smtClean="0"/>
              <a:t>Realising this vision</a:t>
            </a:r>
          </a:p>
          <a:p>
            <a:pPr marL="171450" indent="-171450">
              <a:buFont typeface="Arial" panose="020B0604020202020204" pitchFamily="34" charset="0"/>
              <a:buChar char="•"/>
            </a:pPr>
            <a:r>
              <a:rPr lang="en-AU" b="0" dirty="0" smtClean="0"/>
              <a:t>Unification between peer workforces in all health domains – harm reduction, dual diagnosis, mental health</a:t>
            </a:r>
          </a:p>
          <a:p>
            <a:pPr marL="171450" indent="-171450">
              <a:buFont typeface="Arial" panose="020B0604020202020204" pitchFamily="34" charset="0"/>
              <a:buChar char="•"/>
            </a:pPr>
            <a:r>
              <a:rPr lang="en-AU" b="0" dirty="0" smtClean="0"/>
              <a:t>Ensuring the growth and sustainability of the workforce</a:t>
            </a:r>
          </a:p>
          <a:p>
            <a:pPr marL="171450" indent="-171450">
              <a:buFont typeface="Arial" panose="020B0604020202020204" pitchFamily="34" charset="0"/>
              <a:buChar char="•"/>
            </a:pPr>
            <a:r>
              <a:rPr lang="en-AU" b="0" dirty="0" smtClean="0"/>
              <a:t> - and crucial factors to support this </a:t>
            </a:r>
            <a:r>
              <a:rPr lang="en-AU" b="0" dirty="0" err="1" smtClean="0"/>
              <a:t>e.g</a:t>
            </a:r>
            <a:r>
              <a:rPr lang="en-AU" b="0" dirty="0" smtClean="0"/>
              <a:t> org readiness, resourcing, peer worker specific training and supports</a:t>
            </a:r>
          </a:p>
          <a:p>
            <a:pPr marL="171450" indent="-171450">
              <a:buFont typeface="Arial" panose="020B0604020202020204" pitchFamily="34" charset="0"/>
              <a:buChar char="•"/>
            </a:pPr>
            <a:r>
              <a:rPr lang="en-AU" b="0" dirty="0" smtClean="0"/>
              <a:t>Ongoing development of the workforce e.g. while ensuring consistency and purity of peer work in the state we are increasingly building the discipline and ensuring its value to the communities we serve</a:t>
            </a:r>
          </a:p>
          <a:p>
            <a:pPr marL="171450" indent="-171450">
              <a:buFont typeface="Arial" panose="020B0604020202020204" pitchFamily="34" charset="0"/>
              <a:buChar char="•"/>
            </a:pPr>
            <a:r>
              <a:rPr lang="en-AU" b="0" dirty="0" smtClean="0"/>
              <a:t>- Adequate</a:t>
            </a:r>
            <a:r>
              <a:rPr lang="en-AU" b="0" baseline="0" dirty="0" smtClean="0"/>
              <a:t> resources and training- </a:t>
            </a:r>
            <a:r>
              <a:rPr lang="en-AU" b="0" dirty="0" smtClean="0"/>
              <a:t>“I benefit from being included in all of the training offered to the counselling team both in my personal world and in the support I can  offer to others in that it helps me to understand them and what’s impacting on them. So much of what we do is in the relationships”. </a:t>
            </a:r>
          </a:p>
          <a:p>
            <a:pPr marL="171450" indent="-171450">
              <a:buFont typeface="Arial" panose="020B0604020202020204" pitchFamily="34" charset="0"/>
              <a:buChar char="•"/>
            </a:pPr>
            <a:endParaRPr lang="en-US" b="0" dirty="0" smtClean="0"/>
          </a:p>
        </p:txBody>
      </p:sp>
      <p:sp>
        <p:nvSpPr>
          <p:cNvPr id="4" name="Slide Number Placeholder 3"/>
          <p:cNvSpPr>
            <a:spLocks noGrp="1"/>
          </p:cNvSpPr>
          <p:nvPr>
            <p:ph type="sldNum" sz="quarter" idx="10"/>
          </p:nvPr>
        </p:nvSpPr>
        <p:spPr/>
        <p:txBody>
          <a:bodyPr/>
          <a:lstStyle/>
          <a:p>
            <a:fld id="{D8588968-A69A-442B-9372-8CCE1357535C}" type="slidenum">
              <a:rPr lang="en-AU" smtClean="0"/>
              <a:pPr/>
              <a:t>7</a:t>
            </a:fld>
            <a:endParaRPr lang="en-AU"/>
          </a:p>
        </p:txBody>
      </p:sp>
    </p:spTree>
    <p:extLst>
      <p:ext uri="{BB962C8B-B14F-4D97-AF65-F5344CB8AC3E}">
        <p14:creationId xmlns:p14="http://schemas.microsoft.com/office/powerpoint/2010/main" val="1194029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Steve-</a:t>
            </a:r>
            <a:r>
              <a:rPr lang="en-AU" b="1" baseline="0" dirty="0" smtClean="0"/>
              <a:t> </a:t>
            </a:r>
            <a:r>
              <a:rPr lang="en-AU" b="1" dirty="0" smtClean="0"/>
              <a:t>When</a:t>
            </a:r>
            <a:r>
              <a:rPr lang="en-AU" b="1" baseline="0" dirty="0" smtClean="0"/>
              <a:t> trying to define what a peer worker was. </a:t>
            </a:r>
          </a:p>
          <a:p>
            <a:r>
              <a:rPr lang="en-AU" b="1" baseline="0" dirty="0" smtClean="0"/>
              <a:t>What was this fabled mythological creature? - a lot of time was spent on a definition that was broad and defined enough for the COP to be able to officially use. </a:t>
            </a:r>
          </a:p>
          <a:p>
            <a:r>
              <a:rPr lang="en-AU" b="1" baseline="0" dirty="0" smtClean="0"/>
              <a:t>Recovery vs healing. </a:t>
            </a:r>
            <a:r>
              <a:rPr lang="en-AU" b="1" baseline="0" dirty="0" err="1" smtClean="0"/>
              <a:t>Peerology</a:t>
            </a:r>
            <a:r>
              <a:rPr lang="en-AU" b="1" baseline="0" dirty="0" smtClean="0"/>
              <a:t> </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8</a:t>
            </a:fld>
            <a:endParaRPr lang="en-AU"/>
          </a:p>
        </p:txBody>
      </p:sp>
    </p:spTree>
    <p:extLst>
      <p:ext uri="{BB962C8B-B14F-4D97-AF65-F5344CB8AC3E}">
        <p14:creationId xmlns:p14="http://schemas.microsoft.com/office/powerpoint/2010/main" val="66149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Craig- </a:t>
            </a:r>
            <a:r>
              <a:rPr lang="en-AU" b="1" dirty="0" err="1" smtClean="0"/>
              <a:t>Peerologists</a:t>
            </a:r>
            <a:r>
              <a:rPr lang="en-AU" b="1" dirty="0" smtClean="0"/>
              <a:t>- what are we and how do we operate ? </a:t>
            </a:r>
          </a:p>
          <a:p>
            <a:r>
              <a:rPr lang="en-AU" b="1" dirty="0" smtClean="0"/>
              <a:t>diversity of the role. </a:t>
            </a:r>
          </a:p>
        </p:txBody>
      </p:sp>
      <p:sp>
        <p:nvSpPr>
          <p:cNvPr id="4" name="Slide Number Placeholder 3"/>
          <p:cNvSpPr>
            <a:spLocks noGrp="1"/>
          </p:cNvSpPr>
          <p:nvPr>
            <p:ph type="sldNum" sz="quarter" idx="10"/>
          </p:nvPr>
        </p:nvSpPr>
        <p:spPr/>
        <p:txBody>
          <a:bodyPr/>
          <a:lstStyle/>
          <a:p>
            <a:fld id="{D8588968-A69A-442B-9372-8CCE1357535C}" type="slidenum">
              <a:rPr lang="en-AU" smtClean="0"/>
              <a:pPr/>
              <a:t>9</a:t>
            </a:fld>
            <a:endParaRPr lang="en-AU"/>
          </a:p>
        </p:txBody>
      </p:sp>
    </p:spTree>
    <p:extLst>
      <p:ext uri="{BB962C8B-B14F-4D97-AF65-F5344CB8AC3E}">
        <p14:creationId xmlns:p14="http://schemas.microsoft.com/office/powerpoint/2010/main" val="263044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Craig-</a:t>
            </a:r>
            <a:r>
              <a:rPr lang="en-AU" b="1" baseline="0" dirty="0" smtClean="0"/>
              <a:t> </a:t>
            </a:r>
            <a:endParaRPr lang="en-AU" b="1" dirty="0" smtClean="0"/>
          </a:p>
          <a:p>
            <a:r>
              <a:rPr lang="en-AU" b="1" dirty="0" smtClean="0"/>
              <a:t>Talk about the different roles that peer workers undertake. Broad and varied. </a:t>
            </a:r>
          </a:p>
          <a:p>
            <a:r>
              <a:rPr lang="en-AU" b="1" dirty="0" smtClean="0"/>
              <a:t>Working in hospitals</a:t>
            </a:r>
            <a:r>
              <a:rPr lang="en-AU" b="1" baseline="0" dirty="0" smtClean="0"/>
              <a:t> &amp; clinical settings. Working in the community and the courts. Peer workers work with families, psychologists, doctors, housing workers, artists, local &amp; state governments. And of course the clients themselves. </a:t>
            </a:r>
            <a:endParaRPr lang="en-AU" b="1" dirty="0" smtClean="0"/>
          </a:p>
          <a:p>
            <a:r>
              <a:rPr lang="en-AU" b="1" dirty="0" smtClean="0"/>
              <a:t>That</a:t>
            </a:r>
            <a:r>
              <a:rPr lang="en-AU" b="1" baseline="0" dirty="0" smtClean="0"/>
              <a:t> the COP is a way of providing consistency and definitions within the roles</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10</a:t>
            </a:fld>
            <a:endParaRPr lang="en-AU"/>
          </a:p>
        </p:txBody>
      </p:sp>
    </p:spTree>
    <p:extLst>
      <p:ext uri="{BB962C8B-B14F-4D97-AF65-F5344CB8AC3E}">
        <p14:creationId xmlns:p14="http://schemas.microsoft.com/office/powerpoint/2010/main" val="193876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Vanessa- we do a lot of tea and biscuits…. </a:t>
            </a:r>
          </a:p>
          <a:p>
            <a:endParaRPr lang="en-AU" b="1" dirty="0" smtClean="0"/>
          </a:p>
          <a:p>
            <a:r>
              <a:rPr lang="en-AU" b="1" dirty="0" smtClean="0"/>
              <a:t>In clinical and community settings- </a:t>
            </a:r>
            <a:r>
              <a:rPr lang="en-AU" b="1" dirty="0" err="1" smtClean="0"/>
              <a:t>statstics</a:t>
            </a:r>
            <a:r>
              <a:rPr lang="en-AU" b="1" baseline="0" dirty="0" smtClean="0"/>
              <a:t> and examples. </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11</a:t>
            </a:fld>
            <a:endParaRPr lang="en-AU"/>
          </a:p>
        </p:txBody>
      </p:sp>
    </p:spTree>
    <p:extLst>
      <p:ext uri="{BB962C8B-B14F-4D97-AF65-F5344CB8AC3E}">
        <p14:creationId xmlns:p14="http://schemas.microsoft.com/office/powerpoint/2010/main" val="4471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kern="1200" dirty="0" smtClean="0">
                <a:solidFill>
                  <a:schemeClr val="tx1"/>
                </a:solidFill>
                <a:effectLst/>
                <a:latin typeface="+mn-lt"/>
                <a:ea typeface="+mn-ea"/>
                <a:cs typeface="+mn-cs"/>
              </a:rPr>
              <a:t>Steve: Collaboration and shared care approach </a:t>
            </a:r>
          </a:p>
          <a:p>
            <a:endParaRPr lang="en-AU" sz="1200" kern="1200" dirty="0" smtClean="0">
              <a:solidFill>
                <a:schemeClr val="tx1"/>
              </a:solidFill>
              <a:effectLst/>
              <a:latin typeface="+mn-lt"/>
              <a:ea typeface="+mn-ea"/>
              <a:cs typeface="+mn-cs"/>
            </a:endParaRPr>
          </a:p>
          <a:p>
            <a:r>
              <a:rPr lang="en-AU" sz="1200" kern="1200" dirty="0" smtClean="0">
                <a:solidFill>
                  <a:schemeClr val="tx1"/>
                </a:solidFill>
                <a:effectLst/>
                <a:latin typeface="+mn-lt"/>
                <a:ea typeface="+mn-ea"/>
                <a:cs typeface="+mn-cs"/>
              </a:rPr>
              <a:t> </a:t>
            </a:r>
          </a:p>
          <a:p>
            <a:r>
              <a:rPr lang="en-AU" sz="1200" kern="1200" dirty="0" smtClean="0">
                <a:solidFill>
                  <a:schemeClr val="tx1"/>
                </a:solidFill>
                <a:effectLst/>
                <a:latin typeface="+mn-lt"/>
                <a:ea typeface="+mn-ea"/>
                <a:cs typeface="+mn-cs"/>
              </a:rPr>
              <a:t>I was really fortunate to be employed by a program  created..( in consultation with Ken </a:t>
            </a:r>
            <a:r>
              <a:rPr lang="en-AU" sz="1200" kern="1200" dirty="0" err="1" smtClean="0">
                <a:solidFill>
                  <a:schemeClr val="tx1"/>
                </a:solidFill>
                <a:effectLst/>
                <a:latin typeface="+mn-lt"/>
                <a:ea typeface="+mn-ea"/>
                <a:cs typeface="+mn-cs"/>
              </a:rPr>
              <a:t>Minkoff</a:t>
            </a:r>
            <a:r>
              <a:rPr lang="en-AU" sz="1200" kern="1200" dirty="0" smtClean="0">
                <a:solidFill>
                  <a:schemeClr val="tx1"/>
                </a:solidFill>
                <a:effectLst/>
                <a:latin typeface="+mn-lt"/>
                <a:ea typeface="+mn-ea"/>
                <a:cs typeface="+mn-cs"/>
              </a:rPr>
              <a:t> and </a:t>
            </a:r>
            <a:r>
              <a:rPr lang="en-AU" sz="1200" kern="1200" dirty="0" err="1" smtClean="0">
                <a:solidFill>
                  <a:schemeClr val="tx1"/>
                </a:solidFill>
                <a:effectLst/>
                <a:latin typeface="+mn-lt"/>
                <a:ea typeface="+mn-ea"/>
                <a:cs typeface="+mn-cs"/>
              </a:rPr>
              <a:t>Crhristy</a:t>
            </a:r>
            <a:r>
              <a:rPr lang="en-AU" sz="1200" kern="1200" dirty="0" smtClean="0">
                <a:solidFill>
                  <a:schemeClr val="tx1"/>
                </a:solidFill>
                <a:effectLst/>
                <a:latin typeface="+mn-lt"/>
                <a:ea typeface="+mn-ea"/>
                <a:cs typeface="+mn-cs"/>
              </a:rPr>
              <a:t> Cline </a:t>
            </a:r>
            <a:r>
              <a:rPr lang="en-AU" sz="1200" kern="1200" dirty="0" err="1" smtClean="0">
                <a:solidFill>
                  <a:schemeClr val="tx1"/>
                </a:solidFill>
                <a:effectLst/>
                <a:latin typeface="+mn-lt"/>
                <a:ea typeface="+mn-ea"/>
                <a:cs typeface="+mn-cs"/>
              </a:rPr>
              <a:t>incidently</a:t>
            </a:r>
            <a:r>
              <a:rPr lang="en-AU" sz="1200" kern="1200" dirty="0" smtClean="0">
                <a:solidFill>
                  <a:schemeClr val="tx1"/>
                </a:solidFill>
                <a:effectLst/>
                <a:latin typeface="+mn-lt"/>
                <a:ea typeface="+mn-ea"/>
                <a:cs typeface="+mn-cs"/>
              </a:rPr>
              <a:t>) with the idea in mind that it’s less effective to treat substance use issues in isolation without considering the impact of that person’s life circumstances. In a bio-psycho-social model. And the outlook for the people coming to our service would improve if there was better collaboration and communication across disciplines. As a federally funded </a:t>
            </a:r>
            <a:r>
              <a:rPr lang="en-AU" sz="1200" kern="1200" dirty="0" err="1" smtClean="0">
                <a:solidFill>
                  <a:schemeClr val="tx1"/>
                </a:solidFill>
                <a:effectLst/>
                <a:latin typeface="+mn-lt"/>
                <a:ea typeface="+mn-ea"/>
                <a:cs typeface="+mn-cs"/>
              </a:rPr>
              <a:t>progam</a:t>
            </a:r>
            <a:r>
              <a:rPr lang="en-AU" sz="1200" kern="1200" dirty="0" smtClean="0">
                <a:solidFill>
                  <a:schemeClr val="tx1"/>
                </a:solidFill>
                <a:effectLst/>
                <a:latin typeface="+mn-lt"/>
                <a:ea typeface="+mn-ea"/>
                <a:cs typeface="+mn-cs"/>
              </a:rPr>
              <a:t>, our project helped build cross-sector capability with a series of collaborative training session and networking meetings between </a:t>
            </a:r>
            <a:r>
              <a:rPr lang="en-AU" sz="1200" kern="1200" dirty="0" err="1" smtClean="0">
                <a:solidFill>
                  <a:schemeClr val="tx1"/>
                </a:solidFill>
                <a:effectLst/>
                <a:latin typeface="+mn-lt"/>
                <a:ea typeface="+mn-ea"/>
                <a:cs typeface="+mn-cs"/>
              </a:rPr>
              <a:t>services.It</a:t>
            </a:r>
            <a:r>
              <a:rPr lang="en-AU" sz="1200" kern="1200" dirty="0" smtClean="0">
                <a:solidFill>
                  <a:schemeClr val="tx1"/>
                </a:solidFill>
                <a:effectLst/>
                <a:latin typeface="+mn-lt"/>
                <a:ea typeface="+mn-ea"/>
                <a:cs typeface="+mn-cs"/>
              </a:rPr>
              <a:t> helped that we sat in a Community Health setting with multi-</a:t>
            </a:r>
            <a:r>
              <a:rPr lang="en-AU" sz="1200" kern="1200" dirty="0" err="1" smtClean="0">
                <a:solidFill>
                  <a:schemeClr val="tx1"/>
                </a:solidFill>
                <a:effectLst/>
                <a:latin typeface="+mn-lt"/>
                <a:ea typeface="+mn-ea"/>
                <a:cs typeface="+mn-cs"/>
              </a:rPr>
              <a:t>discplinary</a:t>
            </a:r>
            <a:r>
              <a:rPr lang="en-AU" sz="1200" kern="1200" dirty="0" smtClean="0">
                <a:solidFill>
                  <a:schemeClr val="tx1"/>
                </a:solidFill>
                <a:effectLst/>
                <a:latin typeface="+mn-lt"/>
                <a:ea typeface="+mn-ea"/>
                <a:cs typeface="+mn-cs"/>
              </a:rPr>
              <a:t> services available.</a:t>
            </a:r>
          </a:p>
          <a:p>
            <a:r>
              <a:rPr lang="en-AU" sz="1200" kern="1200" dirty="0" smtClean="0">
                <a:solidFill>
                  <a:schemeClr val="tx1"/>
                </a:solidFill>
                <a:effectLst/>
                <a:latin typeface="+mn-lt"/>
                <a:ea typeface="+mn-ea"/>
                <a:cs typeface="+mn-cs"/>
              </a:rPr>
              <a:t>And there has been several examples of ongoing efforts to achieve this like the in tandem model being spoken about next door and indeed the organisers of this forum. </a:t>
            </a:r>
          </a:p>
          <a:p>
            <a:r>
              <a:rPr lang="en-AU" sz="1200" kern="1200" dirty="0" smtClean="0">
                <a:solidFill>
                  <a:schemeClr val="tx1"/>
                </a:solidFill>
                <a:effectLst/>
                <a:latin typeface="+mn-lt"/>
                <a:ea typeface="+mn-ea"/>
                <a:cs typeface="+mn-cs"/>
              </a:rPr>
              <a:t>The state-wide sector reforms in the AOD and Mental Health fields and Introduction of the NDIS and various organisational restructurings as a result,  have all done their part to stifle collaboration and open sharing of opportunities to some degree. </a:t>
            </a:r>
          </a:p>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12</a:t>
            </a:fld>
            <a:endParaRPr lang="en-AU"/>
          </a:p>
        </p:txBody>
      </p:sp>
    </p:spTree>
    <p:extLst>
      <p:ext uri="{BB962C8B-B14F-4D97-AF65-F5344CB8AC3E}">
        <p14:creationId xmlns:p14="http://schemas.microsoft.com/office/powerpoint/2010/main" val="4118336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sz="1200" dirty="0" smtClean="0"/>
              <a:t>Vanessa- </a:t>
            </a:r>
          </a:p>
          <a:p>
            <a:r>
              <a:rPr lang="en-US" sz="1200" dirty="0" smtClean="0"/>
              <a:t>Trauma informed practice- recognizing trauma underpinning the drive to use drugs and alcohol.</a:t>
            </a:r>
          </a:p>
          <a:p>
            <a:r>
              <a:rPr lang="en-US" sz="1200" baseline="0" dirty="0" smtClean="0"/>
              <a:t> Stigma. Cant treat one without the other. Shared care approach. </a:t>
            </a:r>
            <a:endParaRPr lang="en-US" sz="1200" dirty="0" smtClean="0"/>
          </a:p>
          <a:p>
            <a:r>
              <a:rPr lang="en-AU" sz="1200" dirty="0" smtClean="0"/>
              <a:t>Balance of therapeutic work with a counsellor and support role with peer worker</a:t>
            </a:r>
          </a:p>
          <a:p>
            <a:r>
              <a:rPr lang="en-AU" sz="1200" dirty="0" smtClean="0"/>
              <a:t>Shared care/responsibility for clients well being</a:t>
            </a:r>
          </a:p>
          <a:p>
            <a:r>
              <a:rPr lang="en-AU" sz="1200" dirty="0" smtClean="0"/>
              <a:t>Consistent support when counsellor on extended leave.</a:t>
            </a:r>
          </a:p>
          <a:p>
            <a:r>
              <a:rPr lang="en-AU" sz="1200" dirty="0" smtClean="0"/>
              <a:t>Bring different learnings/perspectives to the client’s recovery goals </a:t>
            </a:r>
          </a:p>
          <a:p>
            <a:r>
              <a:rPr lang="en-AU" sz="1200" dirty="0" smtClean="0"/>
              <a:t>Advocacy and representation in case meetings and when mental health crisis presents</a:t>
            </a:r>
            <a:r>
              <a:rPr lang="en-AU" sz="1200" smtClean="0"/>
              <a:t>. Vanessa </a:t>
            </a:r>
          </a:p>
          <a:p>
            <a:endParaRPr lang="en-AU" sz="120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200" i="1" dirty="0" smtClean="0">
              <a:latin typeface="Chalkboard"/>
              <a:cs typeface="Chalkbo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kern="1200" dirty="0" smtClean="0">
                <a:solidFill>
                  <a:schemeClr val="tx1"/>
                </a:solidFill>
                <a:effectLst/>
                <a:latin typeface="+mn-lt"/>
                <a:ea typeface="+mn-ea"/>
                <a:cs typeface="+mn-cs"/>
              </a:rPr>
              <a:t>Craig</a:t>
            </a:r>
          </a:p>
          <a:p>
            <a:endParaRPr lang="en-AU" sz="1200" kern="1200" dirty="0" smtClean="0">
              <a:solidFill>
                <a:schemeClr val="tx1"/>
              </a:solidFill>
              <a:effectLst/>
              <a:latin typeface="+mn-lt"/>
              <a:ea typeface="+mn-ea"/>
              <a:cs typeface="+mn-cs"/>
            </a:endParaRPr>
          </a:p>
          <a:p>
            <a:r>
              <a:rPr lang="en-AU" sz="1200" kern="1200" dirty="0" smtClean="0">
                <a:solidFill>
                  <a:schemeClr val="tx1"/>
                </a:solidFill>
                <a:effectLst/>
                <a:latin typeface="+mn-lt"/>
                <a:ea typeface="+mn-ea"/>
                <a:cs typeface="+mn-cs"/>
              </a:rPr>
              <a:t>“I have recently joined the Dual Diagnosis Consumer and Carer Advisory Council (DDCCAC) which is made up of Peer Workers and management from Eastern Health’s mental health sector.  This is a partnership we are hoping can be mutually beneficial in order to strengthen the relationship between AOD and MH.  Currently members of the DDCCAC facilitate groups on Dual Diagnosis highlighting the crossover in AOD and MH at our 1East and Wellington House detox/stabilisation units.  Ultimately we are aiming to work closer together and improve collaboration to provide best care for clients.</a:t>
            </a:r>
          </a:p>
          <a:p>
            <a:r>
              <a:rPr lang="en-AU" sz="1200" kern="1200" dirty="0" smtClean="0">
                <a:solidFill>
                  <a:schemeClr val="tx1"/>
                </a:solidFill>
                <a:effectLst/>
                <a:latin typeface="+mn-lt"/>
                <a:ea typeface="+mn-ea"/>
                <a:cs typeface="+mn-cs"/>
              </a:rPr>
              <a:t>My hope is that clients coming through Upton House for assistance with their mental health who also have AOD needs can be assisted by AOD Peer Workers and vice versa with 1East and Wellington House.  It is interesting to note that this collaboration came about by chance and I was unaware of the existence of the DDCCAC and mental health Peer Workers within Eastern Health until about 6 months into my role. It will be interesting to see what other initiatives we can bring together to improve client experience and I’m excited about the future.”</a:t>
            </a:r>
          </a:p>
          <a:p>
            <a:endParaRPr lang="en-AU" sz="1200" kern="1200" dirty="0" smtClean="0">
              <a:solidFill>
                <a:schemeClr val="tx1"/>
              </a:solidFill>
              <a:effectLst/>
              <a:latin typeface="+mn-lt"/>
              <a:ea typeface="+mn-ea"/>
              <a:cs typeface="+mn-cs"/>
            </a:endParaRPr>
          </a:p>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13</a:t>
            </a:fld>
            <a:endParaRPr lang="en-AU"/>
          </a:p>
        </p:txBody>
      </p:sp>
    </p:spTree>
    <p:extLst>
      <p:ext uri="{BB962C8B-B14F-4D97-AF65-F5344CB8AC3E}">
        <p14:creationId xmlns:p14="http://schemas.microsoft.com/office/powerpoint/2010/main" val="23439697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smtClean="0"/>
              <a:t>All of us. </a:t>
            </a:r>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14</a:t>
            </a:fld>
            <a:endParaRPr lang="en-AU"/>
          </a:p>
        </p:txBody>
      </p:sp>
    </p:spTree>
    <p:extLst>
      <p:ext uri="{BB962C8B-B14F-4D97-AF65-F5344CB8AC3E}">
        <p14:creationId xmlns:p14="http://schemas.microsoft.com/office/powerpoint/2010/main" val="430951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15</a:t>
            </a:fld>
            <a:endParaRPr lang="en-AU"/>
          </a:p>
        </p:txBody>
      </p:sp>
    </p:spTree>
    <p:extLst>
      <p:ext uri="{BB962C8B-B14F-4D97-AF65-F5344CB8AC3E}">
        <p14:creationId xmlns:p14="http://schemas.microsoft.com/office/powerpoint/2010/main" val="585949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8588968-A69A-442B-9372-8CCE1357535C}" type="slidenum">
              <a:rPr lang="en-AU" smtClean="0"/>
              <a:pPr/>
              <a:t>16</a:t>
            </a:fld>
            <a:endParaRPr lang="en-AU"/>
          </a:p>
        </p:txBody>
      </p:sp>
    </p:spTree>
    <p:extLst>
      <p:ext uri="{BB962C8B-B14F-4D97-AF65-F5344CB8AC3E}">
        <p14:creationId xmlns:p14="http://schemas.microsoft.com/office/powerpoint/2010/main" val="30777730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b="1" dirty="0"/>
          </a:p>
        </p:txBody>
      </p:sp>
      <p:sp>
        <p:nvSpPr>
          <p:cNvPr id="4" name="Slide Number Placeholder 3"/>
          <p:cNvSpPr>
            <a:spLocks noGrp="1"/>
          </p:cNvSpPr>
          <p:nvPr>
            <p:ph type="sldNum" sz="quarter" idx="10"/>
          </p:nvPr>
        </p:nvSpPr>
        <p:spPr/>
        <p:txBody>
          <a:bodyPr/>
          <a:lstStyle/>
          <a:p>
            <a:fld id="{D8588968-A69A-442B-9372-8CCE1357535C}" type="slidenum">
              <a:rPr lang="en-AU" smtClean="0"/>
              <a:pPr/>
              <a:t>17</a:t>
            </a:fld>
            <a:endParaRPr lang="en-AU"/>
          </a:p>
        </p:txBody>
      </p:sp>
    </p:spTree>
    <p:extLst>
      <p:ext uri="{BB962C8B-B14F-4D97-AF65-F5344CB8AC3E}">
        <p14:creationId xmlns:p14="http://schemas.microsoft.com/office/powerpoint/2010/main" val="3779186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906946C2-9327-41E7-91EF-BE76E8CF3B9B}" type="datetimeFigureOut">
              <a:rPr lang="en-AU" smtClean="0"/>
              <a:pPr/>
              <a:t>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2" name="Title 1"/>
          <p:cNvSpPr>
            <a:spLocks noGrp="1"/>
          </p:cNvSpPr>
          <p:nvPr>
            <p:ph type="title"/>
          </p:nvPr>
        </p:nvSpPr>
        <p:spPr/>
        <p:txBody>
          <a:bodyPr/>
          <a:lstStyle/>
          <a:p>
            <a:r>
              <a:rPr lang="en-US" smtClean="0"/>
              <a:t>Click to edit Master title style</a:t>
            </a:r>
            <a:endParaRPr lang="en-AU"/>
          </a:p>
        </p:txBody>
      </p:sp>
      <p:sp>
        <p:nvSpPr>
          <p:cNvPr id="4" name="Date Placeholder 3"/>
          <p:cNvSpPr>
            <a:spLocks noGrp="1"/>
          </p:cNvSpPr>
          <p:nvPr>
            <p:ph type="dt" sz="half" idx="10"/>
          </p:nvPr>
        </p:nvSpPr>
        <p:spPr/>
        <p:txBody>
          <a:bodyPr/>
          <a:lstStyle/>
          <a:p>
            <a:fld id="{906946C2-9327-41E7-91EF-BE76E8CF3B9B}" type="datetimeFigureOut">
              <a:rPr lang="en-AU" smtClean="0"/>
              <a:pPr/>
              <a:t>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6946C2-9327-41E7-91EF-BE76E8CF3B9B}" type="datetimeFigureOut">
              <a:rPr lang="en-AU" smtClean="0"/>
              <a:pPr/>
              <a:t>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906946C2-9327-41E7-91EF-BE76E8CF3B9B}" type="datetimeFigureOut">
              <a:rPr lang="en-AU" smtClean="0"/>
              <a:pPr/>
              <a:t>8/03/2019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906946C2-9327-41E7-91EF-BE76E8CF3B9B}" type="datetimeFigureOut">
              <a:rPr lang="en-AU" smtClean="0"/>
              <a:pPr/>
              <a:t>8/03/2019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906946C2-9327-41E7-91EF-BE76E8CF3B9B}" type="datetimeFigureOut">
              <a:rPr lang="en-AU" smtClean="0"/>
              <a:pPr/>
              <a:t>8/03/2019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6946C2-9327-41E7-91EF-BE76E8CF3B9B}" type="datetimeFigureOut">
              <a:rPr lang="en-AU" smtClean="0"/>
              <a:pPr/>
              <a:t>8/03/2019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6946C2-9327-41E7-91EF-BE76E8CF3B9B}" type="datetimeFigureOut">
              <a:rPr lang="en-AU" smtClean="0"/>
              <a:pPr/>
              <a:t>8/03/2019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6946C2-9327-41E7-91EF-BE76E8CF3B9B}" type="datetimeFigureOut">
              <a:rPr lang="en-AU" smtClean="0"/>
              <a:pPr/>
              <a:t>8/03/2019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906946C2-9327-41E7-91EF-BE76E8CF3B9B}" type="datetimeFigureOut">
              <a:rPr lang="en-AU" smtClean="0"/>
              <a:pPr/>
              <a:t>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906946C2-9327-41E7-91EF-BE76E8CF3B9B}" type="datetimeFigureOut">
              <a:rPr lang="en-AU" smtClean="0"/>
              <a:pPr/>
              <a:t>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478C841-5AA3-4BB4-BE55-FA52EE7FE171}"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6946C2-9327-41E7-91EF-BE76E8CF3B9B}" type="datetimeFigureOut">
              <a:rPr lang="en-AU" smtClean="0"/>
              <a:pPr/>
              <a:t>8/03/2019</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78C841-5AA3-4BB4-BE55-FA52EE7FE171}"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5.xml"/><Relationship Id="rId16"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5.jpeg"/><Relationship Id="rId9" Type="http://schemas.openxmlformats.org/officeDocument/2006/relationships/image" Target="../media/image12.emf"/><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692696"/>
            <a:ext cx="7772400" cy="1296144"/>
          </a:xfrm>
        </p:spPr>
        <p:txBody>
          <a:bodyPr>
            <a:normAutofit fontScale="90000"/>
          </a:bodyPr>
          <a:lstStyle/>
          <a:p>
            <a:pPr>
              <a:lnSpc>
                <a:spcPct val="107000"/>
              </a:lnSpc>
              <a:spcAft>
                <a:spcPts val="800"/>
              </a:spcAft>
            </a:pPr>
            <a:r>
              <a:rPr lang="en-AU" sz="4000" cap="all" dirty="0" smtClean="0">
                <a:solidFill>
                  <a:srgbClr val="1F4E79"/>
                </a:solidFill>
                <a:latin typeface="Impact" panose="020B0806030902050204" pitchFamily="34" charset="0"/>
                <a:ea typeface="Calibri" panose="020F0502020204030204" pitchFamily="34" charset="0"/>
                <a:cs typeface="Times New Roman" panose="02020603050405020304" pitchFamily="18" charset="0"/>
              </a:rPr>
              <a:t>PEEROLOGY: Peer Work through the lens of alcohol and other Drugs</a:t>
            </a:r>
            <a:r>
              <a:rPr lang="en-AU" sz="2700" cap="all" dirty="0" smtClean="0">
                <a:solidFill>
                  <a:srgbClr val="1F4E79"/>
                </a:solidFill>
                <a:latin typeface="Impact" panose="020B0806030902050204" pitchFamily="34" charset="0"/>
                <a:ea typeface="Calibri" panose="020F0502020204030204" pitchFamily="34" charset="0"/>
                <a:cs typeface="Times New Roman" panose="02020603050405020304" pitchFamily="18" charset="0"/>
              </a:rPr>
              <a:t/>
            </a:r>
            <a:br>
              <a:rPr lang="en-AU" sz="2700" cap="all" dirty="0" smtClean="0">
                <a:solidFill>
                  <a:srgbClr val="1F4E79"/>
                </a:solidFill>
                <a:latin typeface="Impact" panose="020B0806030902050204" pitchFamily="34" charset="0"/>
                <a:ea typeface="Calibri" panose="020F0502020204030204" pitchFamily="34" charset="0"/>
                <a:cs typeface="Times New Roman" panose="02020603050405020304" pitchFamily="18" charset="0"/>
              </a:rPr>
            </a:br>
            <a:endParaRPr lang="en-AU" b="1" dirty="0">
              <a:latin typeface="Tekton Pro Cond" panose="020F0606020208020904" pitchFamily="34" charset="0"/>
              <a:cs typeface="Calibri Light" panose="020F0302020204030204"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53324"/>
            <a:ext cx="9144000" cy="196947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944" y="5860357"/>
            <a:ext cx="5824616" cy="938296"/>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43560" y="5934992"/>
            <a:ext cx="2995811" cy="85594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38077" y="1615375"/>
            <a:ext cx="6228184" cy="142204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Introductions</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3" name="Rectangle 2"/>
          <p:cNvSpPr/>
          <p:nvPr/>
        </p:nvSpPr>
        <p:spPr>
          <a:xfrm>
            <a:off x="395536" y="886359"/>
            <a:ext cx="8928992" cy="3970318"/>
          </a:xfrm>
          <a:prstGeom prst="rect">
            <a:avLst/>
          </a:prstGeom>
        </p:spPr>
        <p:txBody>
          <a:bodyPr wrap="square">
            <a:spAutoFit/>
          </a:bodyPr>
          <a:lstStyle/>
          <a:p>
            <a:endParaRPr lang="en-AU" dirty="0" smtClean="0">
              <a:latin typeface="Book Antiqua" panose="02040602050305030304" pitchFamily="18" charset="0"/>
            </a:endParaRPr>
          </a:p>
          <a:p>
            <a:r>
              <a:rPr lang="en-AU" dirty="0" smtClean="0">
                <a:latin typeface="Book Antiqua" panose="02040602050305030304" pitchFamily="18" charset="0"/>
              </a:rPr>
              <a:t>	Steve is </a:t>
            </a:r>
            <a:r>
              <a:rPr lang="en-AU" dirty="0">
                <a:latin typeface="Book Antiqua" panose="02040602050305030304" pitchFamily="18" charset="0"/>
              </a:rPr>
              <a:t>a Peer Support Worker </a:t>
            </a:r>
            <a:r>
              <a:rPr lang="en-AU" dirty="0" smtClean="0">
                <a:latin typeface="Book Antiqua" panose="02040602050305030304" pitchFamily="18" charset="0"/>
              </a:rPr>
              <a:t>with EACH since 2012</a:t>
            </a:r>
          </a:p>
          <a:p>
            <a:endParaRPr lang="en-AU" dirty="0">
              <a:latin typeface="Book Antiqua" panose="02040602050305030304" pitchFamily="18" charset="0"/>
            </a:endParaRPr>
          </a:p>
          <a:p>
            <a:endParaRPr lang="en-AU" dirty="0" smtClean="0">
              <a:latin typeface="Book Antiqua" panose="02040602050305030304" pitchFamily="18" charset="0"/>
            </a:endParaRPr>
          </a:p>
          <a:p>
            <a:endParaRPr lang="en-AU" dirty="0" smtClean="0">
              <a:latin typeface="Book Antiqua" panose="02040602050305030304" pitchFamily="18" charset="0"/>
            </a:endParaRPr>
          </a:p>
          <a:p>
            <a:endParaRPr lang="en-AU" dirty="0">
              <a:latin typeface="Book Antiqua" panose="02040602050305030304" pitchFamily="18" charset="0"/>
            </a:endParaRPr>
          </a:p>
          <a:p>
            <a:r>
              <a:rPr lang="en-AU" dirty="0">
                <a:latin typeface="Book Antiqua" panose="02040602050305030304" pitchFamily="18" charset="0"/>
              </a:rPr>
              <a:t> </a:t>
            </a:r>
            <a:r>
              <a:rPr lang="en-AU" dirty="0" smtClean="0">
                <a:latin typeface="Book Antiqua" panose="02040602050305030304" pitchFamily="18" charset="0"/>
              </a:rPr>
              <a:t>      Vanessa </a:t>
            </a:r>
            <a:r>
              <a:rPr lang="en-AU" dirty="0">
                <a:latin typeface="Book Antiqua" panose="02040602050305030304" pitchFamily="18" charset="0"/>
              </a:rPr>
              <a:t>is a Peer Support Worker with Access Health &amp; </a:t>
            </a:r>
            <a:r>
              <a:rPr lang="en-AU" dirty="0" smtClean="0">
                <a:latin typeface="Book Antiqua" panose="02040602050305030304" pitchFamily="18" charset="0"/>
              </a:rPr>
              <a:t>Community and </a:t>
            </a:r>
          </a:p>
          <a:p>
            <a:r>
              <a:rPr lang="en-AU" dirty="0">
                <a:latin typeface="Book Antiqua" panose="02040602050305030304" pitchFamily="18" charset="0"/>
              </a:rPr>
              <a:t>	</a:t>
            </a:r>
            <a:r>
              <a:rPr lang="en-AU" dirty="0" smtClean="0">
                <a:latin typeface="Book Antiqua" panose="02040602050305030304" pitchFamily="18" charset="0"/>
              </a:rPr>
              <a:t> </a:t>
            </a:r>
            <a:r>
              <a:rPr lang="en-AU" dirty="0">
                <a:latin typeface="Book Antiqua" panose="02040602050305030304" pitchFamily="18" charset="0"/>
              </a:rPr>
              <a:t>Medication Support and Recovery </a:t>
            </a:r>
            <a:r>
              <a:rPr lang="en-AU" dirty="0" smtClean="0">
                <a:latin typeface="Book Antiqua" panose="02040602050305030304" pitchFamily="18" charset="0"/>
              </a:rPr>
              <a:t>Service since 2017</a:t>
            </a:r>
          </a:p>
          <a:p>
            <a:endParaRPr lang="en-AU" dirty="0">
              <a:latin typeface="Book Antiqua" panose="02040602050305030304" pitchFamily="18" charset="0"/>
            </a:endParaRPr>
          </a:p>
          <a:p>
            <a:endParaRPr lang="en-AU" dirty="0" smtClean="0">
              <a:latin typeface="Book Antiqua" panose="02040602050305030304" pitchFamily="18" charset="0"/>
            </a:endParaRPr>
          </a:p>
          <a:p>
            <a:endParaRPr lang="en-AU" dirty="0">
              <a:latin typeface="Book Antiqua" panose="02040602050305030304" pitchFamily="18" charset="0"/>
            </a:endParaRPr>
          </a:p>
          <a:p>
            <a:endParaRPr lang="en-AU" dirty="0" smtClean="0">
              <a:latin typeface="Book Antiqua" panose="02040602050305030304" pitchFamily="18" charset="0"/>
            </a:endParaRPr>
          </a:p>
          <a:p>
            <a:endParaRPr lang="en-AU" dirty="0" smtClean="0">
              <a:latin typeface="Book Antiqua" panose="02040602050305030304" pitchFamily="18" charset="0"/>
            </a:endParaRPr>
          </a:p>
          <a:p>
            <a:r>
              <a:rPr lang="en-AU" dirty="0" smtClean="0">
                <a:latin typeface="Book Antiqua" panose="02040602050305030304" pitchFamily="18" charset="0"/>
              </a:rPr>
              <a:t>	Craig is </a:t>
            </a:r>
            <a:r>
              <a:rPr lang="en-AU" dirty="0">
                <a:latin typeface="Book Antiqua" panose="02040602050305030304" pitchFamily="18" charset="0"/>
              </a:rPr>
              <a:t>Peer </a:t>
            </a:r>
            <a:r>
              <a:rPr lang="en-AU" dirty="0" smtClean="0">
                <a:latin typeface="Book Antiqua" panose="02040602050305030304" pitchFamily="18" charset="0"/>
              </a:rPr>
              <a:t>Support Worker with </a:t>
            </a:r>
            <a:r>
              <a:rPr lang="en-AU" dirty="0">
                <a:latin typeface="Book Antiqua" panose="02040602050305030304" pitchFamily="18" charset="0"/>
              </a:rPr>
              <a:t>Turning </a:t>
            </a:r>
            <a:r>
              <a:rPr lang="en-AU" dirty="0" smtClean="0">
                <a:latin typeface="Book Antiqua" panose="02040602050305030304" pitchFamily="18" charset="0"/>
              </a:rPr>
              <a:t>Point since 2018</a:t>
            </a:r>
            <a:endParaRPr lang="en-AU" dirty="0">
              <a:latin typeface="Book Antiqua" panose="02040602050305030304" pitchFamily="18" charset="0"/>
            </a:endParaRPr>
          </a:p>
        </p:txBody>
      </p:sp>
    </p:spTree>
    <p:extLst>
      <p:ext uri="{BB962C8B-B14F-4D97-AF65-F5344CB8AC3E}">
        <p14:creationId xmlns:p14="http://schemas.microsoft.com/office/powerpoint/2010/main" val="3361541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Outline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TextBox 7"/>
          <p:cNvSpPr txBox="1"/>
          <p:nvPr/>
        </p:nvSpPr>
        <p:spPr>
          <a:xfrm>
            <a:off x="685800" y="1124744"/>
            <a:ext cx="7772400" cy="36933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AU" dirty="0" smtClean="0">
                <a:latin typeface="Book Antiqua" panose="02040602050305030304" pitchFamily="18" charset="0"/>
              </a:rPr>
              <a:t>The Victorian AOD Peer Workforce Community of Practice – Who we are and what we do</a:t>
            </a:r>
          </a:p>
          <a:p>
            <a:pPr marL="285750" indent="-285750">
              <a:lnSpc>
                <a:spcPct val="150000"/>
              </a:lnSpc>
              <a:buFont typeface="Arial" panose="020B0604020202020204" pitchFamily="34" charset="0"/>
              <a:buChar char="•"/>
            </a:pPr>
            <a:r>
              <a:rPr lang="en-US" dirty="0" smtClean="0">
                <a:latin typeface="Book Antiqua" panose="02040602050305030304" pitchFamily="18" charset="0"/>
              </a:rPr>
              <a:t>What </a:t>
            </a:r>
            <a:r>
              <a:rPr lang="en-US" dirty="0">
                <a:latin typeface="Book Antiqua" panose="02040602050305030304" pitchFamily="18" charset="0"/>
              </a:rPr>
              <a:t>is the AOD Peer Workforce?</a:t>
            </a:r>
          </a:p>
          <a:p>
            <a:pPr marL="285750" indent="-285750">
              <a:lnSpc>
                <a:spcPct val="150000"/>
              </a:lnSpc>
              <a:buFont typeface="Arial" panose="020B0604020202020204" pitchFamily="34" charset="0"/>
              <a:buChar char="•"/>
            </a:pPr>
            <a:r>
              <a:rPr lang="en-US" dirty="0">
                <a:latin typeface="Book Antiqua" panose="02040602050305030304" pitchFamily="18" charset="0"/>
              </a:rPr>
              <a:t>Peer Work roles in Victoria</a:t>
            </a:r>
          </a:p>
          <a:p>
            <a:pPr marL="285750" indent="-285750">
              <a:lnSpc>
                <a:spcPct val="150000"/>
              </a:lnSpc>
              <a:buFont typeface="Arial" panose="020B0604020202020204" pitchFamily="34" charset="0"/>
              <a:buChar char="•"/>
            </a:pPr>
            <a:r>
              <a:rPr lang="en-US" dirty="0">
                <a:latin typeface="Book Antiqua" panose="02040602050305030304" pitchFamily="18" charset="0"/>
              </a:rPr>
              <a:t>Collaboration, shared expertise and multidisciplinary teams</a:t>
            </a:r>
          </a:p>
          <a:p>
            <a:pPr marL="285750" indent="-285750">
              <a:lnSpc>
                <a:spcPct val="150000"/>
              </a:lnSpc>
              <a:buFont typeface="Arial" panose="020B0604020202020204" pitchFamily="34" charset="0"/>
              <a:buChar char="•"/>
            </a:pPr>
            <a:r>
              <a:rPr lang="en-US" dirty="0">
                <a:latin typeface="Book Antiqua" panose="02040602050305030304" pitchFamily="18" charset="0"/>
              </a:rPr>
              <a:t>Overlapping experiences – AOD and MH</a:t>
            </a:r>
          </a:p>
          <a:p>
            <a:pPr marL="285750" indent="-285750">
              <a:lnSpc>
                <a:spcPct val="150000"/>
              </a:lnSpc>
              <a:buFont typeface="Arial" panose="020B0604020202020204" pitchFamily="34" charset="0"/>
              <a:buChar char="•"/>
            </a:pPr>
            <a:r>
              <a:rPr lang="en-US" dirty="0" smtClean="0">
                <a:latin typeface="Book Antiqua" panose="02040602050305030304" pitchFamily="18" charset="0"/>
              </a:rPr>
              <a:t>Unification </a:t>
            </a:r>
            <a:r>
              <a:rPr lang="en-US" dirty="0">
                <a:latin typeface="Book Antiqua" panose="02040602050305030304" pitchFamily="18" charset="0"/>
              </a:rPr>
              <a:t>of Peer Workforces across domains</a:t>
            </a:r>
          </a:p>
          <a:p>
            <a:pPr marL="285750" indent="-285750">
              <a:lnSpc>
                <a:spcPct val="150000"/>
              </a:lnSpc>
              <a:buFont typeface="Arial" panose="020B0604020202020204" pitchFamily="34" charset="0"/>
              <a:buChar char="•"/>
            </a:pPr>
            <a:r>
              <a:rPr lang="en-US" dirty="0">
                <a:latin typeface="Book Antiqua" panose="02040602050305030304" pitchFamily="18" charset="0"/>
              </a:rPr>
              <a:t>Personal and client perspectives</a:t>
            </a:r>
          </a:p>
          <a:p>
            <a:pPr marL="285750" indent="-285750">
              <a:buFont typeface="Arial" panose="020B0604020202020204" pitchFamily="34" charset="0"/>
              <a:buChar char="•"/>
            </a:pPr>
            <a:endParaRPr lang="en-AU" dirty="0">
              <a:latin typeface="Century Gothic" panose="020B0502020202020204" pitchFamily="34" charset="0"/>
            </a:endParaRPr>
          </a:p>
        </p:txBody>
      </p:sp>
      <p:pic>
        <p:nvPicPr>
          <p:cNvPr id="3" name="Picture 2"/>
          <p:cNvPicPr>
            <a:picLocks noChangeAspect="1"/>
          </p:cNvPicPr>
          <p:nvPr/>
        </p:nvPicPr>
        <p:blipFill>
          <a:blip r:embed="rId5"/>
          <a:stretch>
            <a:fillRect/>
          </a:stretch>
        </p:blipFill>
        <p:spPr>
          <a:xfrm>
            <a:off x="6516216" y="3284984"/>
            <a:ext cx="1866383" cy="3709319"/>
          </a:xfrm>
          <a:prstGeom prst="rect">
            <a:avLst/>
          </a:prstGeom>
        </p:spPr>
      </p:pic>
    </p:spTree>
    <p:extLst>
      <p:ext uri="{BB962C8B-B14F-4D97-AF65-F5344CB8AC3E}">
        <p14:creationId xmlns:p14="http://schemas.microsoft.com/office/powerpoint/2010/main" val="378971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692696"/>
            <a:ext cx="7772400" cy="287313"/>
          </a:xfrm>
        </p:spPr>
        <p:txBody>
          <a:bodyPr>
            <a:noAutofit/>
          </a:bodyPr>
          <a:lstStyle/>
          <a:p>
            <a:pPr algn="l"/>
            <a:r>
              <a:rPr lang="en-AU" sz="3200" dirty="0" smtClean="0">
                <a:solidFill>
                  <a:srgbClr val="2B6CA7"/>
                </a:solidFill>
                <a:latin typeface="Impact" panose="020B0806030902050204" pitchFamily="34" charset="0"/>
              </a:rPr>
              <a:t>The Victorian AOD Peer Workforce Community of Practice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Title 1"/>
          <p:cNvSpPr txBox="1">
            <a:spLocks/>
          </p:cNvSpPr>
          <p:nvPr/>
        </p:nvSpPr>
        <p:spPr>
          <a:xfrm>
            <a:off x="685800" y="1484784"/>
            <a:ext cx="7772400" cy="28731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AU" sz="3200" dirty="0" smtClean="0">
                <a:solidFill>
                  <a:srgbClr val="22C8C8"/>
                </a:solidFill>
                <a:latin typeface="Impact" panose="020B0806030902050204" pitchFamily="34" charset="0"/>
              </a:rPr>
              <a:t>What is the Community of Practice?</a:t>
            </a:r>
            <a:endParaRPr lang="en-AU" sz="2000" b="1" dirty="0">
              <a:solidFill>
                <a:srgbClr val="22C8C8"/>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59832" y="2124435"/>
            <a:ext cx="3024336" cy="3273399"/>
          </a:xfrm>
          <a:prstGeom prst="rect">
            <a:avLst/>
          </a:prstGeom>
        </p:spPr>
      </p:pic>
    </p:spTree>
    <p:extLst>
      <p:ext uri="{BB962C8B-B14F-4D97-AF65-F5344CB8AC3E}">
        <p14:creationId xmlns:p14="http://schemas.microsoft.com/office/powerpoint/2010/main" val="895582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692696"/>
            <a:ext cx="7772400" cy="287313"/>
          </a:xfrm>
        </p:spPr>
        <p:txBody>
          <a:bodyPr>
            <a:noAutofit/>
          </a:bodyPr>
          <a:lstStyle/>
          <a:p>
            <a:pPr algn="l"/>
            <a:r>
              <a:rPr lang="en-AU" sz="3200" dirty="0" smtClean="0">
                <a:solidFill>
                  <a:srgbClr val="2B6CA7"/>
                </a:solidFill>
                <a:latin typeface="Impact" panose="020B0806030902050204" pitchFamily="34" charset="0"/>
              </a:rPr>
              <a:t>The Victorian AOD Peer Workforce Community of Practice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Title 1"/>
          <p:cNvSpPr txBox="1">
            <a:spLocks/>
          </p:cNvSpPr>
          <p:nvPr/>
        </p:nvSpPr>
        <p:spPr>
          <a:xfrm>
            <a:off x="685800" y="1484784"/>
            <a:ext cx="7772400" cy="28731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AU" sz="3200" dirty="0" smtClean="0">
                <a:solidFill>
                  <a:srgbClr val="22C8C8"/>
                </a:solidFill>
                <a:latin typeface="Impact" panose="020B0806030902050204" pitchFamily="34" charset="0"/>
              </a:rPr>
              <a:t>Who are we?</a:t>
            </a:r>
            <a:endParaRPr lang="en-AU" sz="2000" b="1" dirty="0">
              <a:solidFill>
                <a:srgbClr val="22C8C8"/>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5"/>
          <a:stretch>
            <a:fillRect/>
          </a:stretch>
        </p:blipFill>
        <p:spPr>
          <a:xfrm>
            <a:off x="3879221" y="3313200"/>
            <a:ext cx="2244737" cy="866252"/>
          </a:xfrm>
          <a:prstGeom prst="rect">
            <a:avLst/>
          </a:prstGeom>
        </p:spPr>
      </p:pic>
      <p:pic>
        <p:nvPicPr>
          <p:cNvPr id="9" name="Picture 8"/>
          <p:cNvPicPr>
            <a:picLocks noChangeAspect="1"/>
          </p:cNvPicPr>
          <p:nvPr/>
        </p:nvPicPr>
        <p:blipFill>
          <a:blip r:embed="rId6"/>
          <a:stretch>
            <a:fillRect/>
          </a:stretch>
        </p:blipFill>
        <p:spPr>
          <a:xfrm>
            <a:off x="1711317" y="2031224"/>
            <a:ext cx="1778300" cy="694161"/>
          </a:xfrm>
          <a:prstGeom prst="rect">
            <a:avLst/>
          </a:prstGeom>
        </p:spPr>
      </p:pic>
      <p:pic>
        <p:nvPicPr>
          <p:cNvPr id="11" name="Picture 10"/>
          <p:cNvPicPr>
            <a:picLocks noChangeAspect="1"/>
          </p:cNvPicPr>
          <p:nvPr/>
        </p:nvPicPr>
        <p:blipFill>
          <a:blip r:embed="rId7"/>
          <a:stretch>
            <a:fillRect/>
          </a:stretch>
        </p:blipFill>
        <p:spPr>
          <a:xfrm>
            <a:off x="1273374" y="4334556"/>
            <a:ext cx="1396209" cy="469011"/>
          </a:xfrm>
          <a:prstGeom prst="rect">
            <a:avLst/>
          </a:prstGeom>
        </p:spPr>
      </p:pic>
      <p:pic>
        <p:nvPicPr>
          <p:cNvPr id="12" name="Picture 11"/>
          <p:cNvPicPr>
            <a:picLocks noChangeAspect="1"/>
          </p:cNvPicPr>
          <p:nvPr/>
        </p:nvPicPr>
        <p:blipFill>
          <a:blip r:embed="rId8"/>
          <a:stretch>
            <a:fillRect/>
          </a:stretch>
        </p:blipFill>
        <p:spPr>
          <a:xfrm>
            <a:off x="4554967" y="1240990"/>
            <a:ext cx="1291613" cy="1742900"/>
          </a:xfrm>
          <a:prstGeom prst="rect">
            <a:avLst/>
          </a:prstGeom>
        </p:spPr>
      </p:pic>
      <p:sp>
        <p:nvSpPr>
          <p:cNvPr id="13" name="Rectangle 12"/>
          <p:cNvSpPr/>
          <p:nvPr/>
        </p:nvSpPr>
        <p:spPr>
          <a:xfrm>
            <a:off x="4453217" y="3244334"/>
            <a:ext cx="237566" cy="369332"/>
          </a:xfrm>
          <a:prstGeom prst="rect">
            <a:avLst/>
          </a:prstGeom>
        </p:spPr>
        <p:txBody>
          <a:bodyPr wrap="none">
            <a:spAutoFit/>
          </a:bodyPr>
          <a:lstStyle/>
          <a:p>
            <a:r>
              <a:rPr lang="en-AU" dirty="0"/>
              <a:t> </a:t>
            </a:r>
          </a:p>
        </p:txBody>
      </p:sp>
      <p:pic>
        <p:nvPicPr>
          <p:cNvPr id="14" name="Picture 13"/>
          <p:cNvPicPr>
            <a:picLocks noChangeAspect="1"/>
          </p:cNvPicPr>
          <p:nvPr/>
        </p:nvPicPr>
        <p:blipFill>
          <a:blip r:embed="rId9"/>
          <a:stretch>
            <a:fillRect/>
          </a:stretch>
        </p:blipFill>
        <p:spPr>
          <a:xfrm>
            <a:off x="772234" y="3751350"/>
            <a:ext cx="7172687" cy="499836"/>
          </a:xfrm>
          <a:prstGeom prst="rect">
            <a:avLst/>
          </a:prstGeom>
        </p:spPr>
      </p:pic>
      <p:pic>
        <p:nvPicPr>
          <p:cNvPr id="15" name="Picture 14"/>
          <p:cNvPicPr>
            <a:picLocks noChangeAspect="1"/>
          </p:cNvPicPr>
          <p:nvPr/>
        </p:nvPicPr>
        <p:blipFill>
          <a:blip r:embed="rId10"/>
          <a:stretch>
            <a:fillRect/>
          </a:stretch>
        </p:blipFill>
        <p:spPr>
          <a:xfrm>
            <a:off x="772234" y="3030744"/>
            <a:ext cx="2152381" cy="476190"/>
          </a:xfrm>
          <a:prstGeom prst="rect">
            <a:avLst/>
          </a:prstGeom>
        </p:spPr>
      </p:pic>
      <p:pic>
        <p:nvPicPr>
          <p:cNvPr id="16" name="Picture 15"/>
          <p:cNvPicPr>
            <a:picLocks noChangeAspect="1"/>
          </p:cNvPicPr>
          <p:nvPr/>
        </p:nvPicPr>
        <p:blipFill>
          <a:blip r:embed="rId11"/>
          <a:stretch>
            <a:fillRect/>
          </a:stretch>
        </p:blipFill>
        <p:spPr>
          <a:xfrm>
            <a:off x="3778819" y="4571338"/>
            <a:ext cx="2381953" cy="1094969"/>
          </a:xfrm>
          <a:prstGeom prst="rect">
            <a:avLst/>
          </a:prstGeom>
        </p:spPr>
      </p:pic>
      <p:pic>
        <p:nvPicPr>
          <p:cNvPr id="17" name="Picture 16"/>
          <p:cNvPicPr>
            <a:picLocks noChangeAspect="1"/>
          </p:cNvPicPr>
          <p:nvPr/>
        </p:nvPicPr>
        <p:blipFill>
          <a:blip r:embed="rId12"/>
          <a:stretch>
            <a:fillRect/>
          </a:stretch>
        </p:blipFill>
        <p:spPr>
          <a:xfrm>
            <a:off x="5963482" y="1085487"/>
            <a:ext cx="3014942" cy="2092453"/>
          </a:xfrm>
          <a:prstGeom prst="rect">
            <a:avLst/>
          </a:prstGeom>
        </p:spPr>
      </p:pic>
      <p:pic>
        <p:nvPicPr>
          <p:cNvPr id="18" name="Picture 17"/>
          <p:cNvPicPr>
            <a:picLocks noChangeAspect="1"/>
          </p:cNvPicPr>
          <p:nvPr/>
        </p:nvPicPr>
        <p:blipFill>
          <a:blip r:embed="rId13"/>
          <a:stretch>
            <a:fillRect/>
          </a:stretch>
        </p:blipFill>
        <p:spPr>
          <a:xfrm>
            <a:off x="6394296" y="4761526"/>
            <a:ext cx="2383051" cy="774798"/>
          </a:xfrm>
          <a:prstGeom prst="rect">
            <a:avLst/>
          </a:prstGeom>
        </p:spPr>
      </p:pic>
      <p:pic>
        <p:nvPicPr>
          <p:cNvPr id="19" name="Picture 18"/>
          <p:cNvPicPr>
            <a:picLocks noChangeAspect="1"/>
          </p:cNvPicPr>
          <p:nvPr/>
        </p:nvPicPr>
        <p:blipFill>
          <a:blip r:embed="rId14"/>
          <a:stretch>
            <a:fillRect/>
          </a:stretch>
        </p:blipFill>
        <p:spPr>
          <a:xfrm>
            <a:off x="685799" y="5057190"/>
            <a:ext cx="2547157" cy="642596"/>
          </a:xfrm>
          <a:prstGeom prst="rect">
            <a:avLst/>
          </a:prstGeom>
        </p:spPr>
      </p:pic>
      <p:pic>
        <p:nvPicPr>
          <p:cNvPr id="20" name="Picture 19"/>
          <p:cNvPicPr>
            <a:picLocks noChangeAspect="1"/>
          </p:cNvPicPr>
          <p:nvPr/>
        </p:nvPicPr>
        <p:blipFill>
          <a:blip r:embed="rId15"/>
          <a:stretch>
            <a:fillRect/>
          </a:stretch>
        </p:blipFill>
        <p:spPr>
          <a:xfrm>
            <a:off x="6825451" y="3068635"/>
            <a:ext cx="1794301" cy="1619406"/>
          </a:xfrm>
          <a:prstGeom prst="rect">
            <a:avLst/>
          </a:prstGeom>
        </p:spPr>
      </p:pic>
      <p:pic>
        <p:nvPicPr>
          <p:cNvPr id="21" name="Picture 20"/>
          <p:cNvPicPr>
            <a:picLocks noChangeAspect="1"/>
          </p:cNvPicPr>
          <p:nvPr/>
        </p:nvPicPr>
        <p:blipFill>
          <a:blip r:embed="rId16"/>
          <a:stretch>
            <a:fillRect/>
          </a:stretch>
        </p:blipFill>
        <p:spPr>
          <a:xfrm>
            <a:off x="7104739" y="308897"/>
            <a:ext cx="1515013" cy="1515013"/>
          </a:xfrm>
          <a:prstGeom prst="rect">
            <a:avLst/>
          </a:prstGeom>
        </p:spPr>
      </p:pic>
    </p:spTree>
    <p:extLst>
      <p:ext uri="{BB962C8B-B14F-4D97-AF65-F5344CB8AC3E}">
        <p14:creationId xmlns:p14="http://schemas.microsoft.com/office/powerpoint/2010/main" val="2546951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692696"/>
            <a:ext cx="7772400" cy="287313"/>
          </a:xfrm>
        </p:spPr>
        <p:txBody>
          <a:bodyPr>
            <a:noAutofit/>
          </a:bodyPr>
          <a:lstStyle/>
          <a:p>
            <a:pPr algn="l"/>
            <a:r>
              <a:rPr lang="en-AU" sz="3200" dirty="0" smtClean="0">
                <a:solidFill>
                  <a:srgbClr val="2B6CA7"/>
                </a:solidFill>
                <a:latin typeface="Impact" panose="020B0806030902050204" pitchFamily="34" charset="0"/>
              </a:rPr>
              <a:t>The Victorian AOD Peer Workforce Community of Practice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Title 1"/>
          <p:cNvSpPr txBox="1">
            <a:spLocks/>
          </p:cNvSpPr>
          <p:nvPr/>
        </p:nvSpPr>
        <p:spPr>
          <a:xfrm>
            <a:off x="685800" y="1484784"/>
            <a:ext cx="7772400" cy="28731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AU" sz="3200" dirty="0" smtClean="0">
                <a:solidFill>
                  <a:srgbClr val="22C8C8"/>
                </a:solidFill>
                <a:latin typeface="Impact" panose="020B0806030902050204" pitchFamily="34" charset="0"/>
              </a:rPr>
              <a:t>What we have achieved so far</a:t>
            </a:r>
            <a:endParaRPr lang="en-AU" sz="2000" b="1" dirty="0">
              <a:solidFill>
                <a:srgbClr val="22C8C8"/>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499" y="2274269"/>
            <a:ext cx="2323898" cy="3288838"/>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36886" y="2914356"/>
            <a:ext cx="1874901" cy="2636912"/>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56176" y="1966168"/>
            <a:ext cx="2640225" cy="3645024"/>
          </a:xfrm>
          <a:prstGeom prst="rect">
            <a:avLst/>
          </a:prstGeom>
          <a:ln>
            <a:solidFill>
              <a:schemeClr val="tx1"/>
            </a:solidFill>
          </a:ln>
        </p:spPr>
      </p:pic>
    </p:spTree>
    <p:extLst>
      <p:ext uri="{BB962C8B-B14F-4D97-AF65-F5344CB8AC3E}">
        <p14:creationId xmlns:p14="http://schemas.microsoft.com/office/powerpoint/2010/main" val="117555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986476" y="404664"/>
            <a:ext cx="7772400" cy="287313"/>
          </a:xfrm>
        </p:spPr>
        <p:txBody>
          <a:bodyPr>
            <a:noAutofit/>
          </a:bodyPr>
          <a:lstStyle/>
          <a:p>
            <a:pPr algn="l"/>
            <a:r>
              <a:rPr lang="en-AU" sz="3200" dirty="0" smtClean="0">
                <a:solidFill>
                  <a:srgbClr val="2B6CA7"/>
                </a:solidFill>
                <a:latin typeface="Impact" panose="020B0806030902050204" pitchFamily="34" charset="0"/>
              </a:rPr>
              <a:t>The Victorian AOD Peer Workforce Community of Practice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6165303"/>
            <a:ext cx="1440160" cy="708043"/>
          </a:xfrm>
          <a:prstGeom prst="rect">
            <a:avLst/>
          </a:prstGeom>
        </p:spPr>
      </p:pic>
      <p:sp>
        <p:nvSpPr>
          <p:cNvPr id="8" name="Title 1"/>
          <p:cNvSpPr txBox="1">
            <a:spLocks/>
          </p:cNvSpPr>
          <p:nvPr/>
        </p:nvSpPr>
        <p:spPr>
          <a:xfrm>
            <a:off x="986475" y="1052736"/>
            <a:ext cx="7257933" cy="43204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AU" sz="3200" dirty="0" smtClean="0">
                <a:solidFill>
                  <a:srgbClr val="22C8C8"/>
                </a:solidFill>
                <a:latin typeface="Impact" panose="020B0806030902050204" pitchFamily="34" charset="0"/>
              </a:rPr>
              <a:t>Vision for Peer Workforce</a:t>
            </a:r>
            <a:endParaRPr lang="en-AU" sz="2000" b="1" dirty="0">
              <a:solidFill>
                <a:srgbClr val="22C8C8"/>
              </a:solidFill>
              <a:latin typeface="Impact" panose="020B0806030902050204" pitchFamily="34" charset="0"/>
              <a:ea typeface="Calibri" panose="020F0502020204030204" pitchFamily="34" charset="0"/>
              <a:cs typeface="Times New Roman" panose="02020603050405020304" pitchFamily="18" charset="0"/>
            </a:endParaRPr>
          </a:p>
        </p:txBody>
      </p:sp>
      <p:sp>
        <p:nvSpPr>
          <p:cNvPr id="4" name="TextBox 3"/>
          <p:cNvSpPr txBox="1"/>
          <p:nvPr/>
        </p:nvSpPr>
        <p:spPr>
          <a:xfrm>
            <a:off x="-684585" y="1340768"/>
            <a:ext cx="9577065" cy="5078313"/>
          </a:xfrm>
          <a:prstGeom prst="rect">
            <a:avLst/>
          </a:prstGeom>
          <a:noFill/>
        </p:spPr>
        <p:txBody>
          <a:bodyPr wrap="square" rtlCol="0">
            <a:spAutoFit/>
          </a:bodyPr>
          <a:lstStyle/>
          <a:p>
            <a:endParaRPr lang="en-US" dirty="0">
              <a:latin typeface="Chalkboard"/>
              <a:cs typeface="Chalkboard"/>
            </a:endParaRPr>
          </a:p>
          <a:p>
            <a:r>
              <a:rPr lang="en-US" dirty="0" smtClean="0">
                <a:latin typeface="Chalkboard"/>
                <a:cs typeface="Chalkboard"/>
              </a:rPr>
              <a:t>    	 </a:t>
            </a:r>
            <a:r>
              <a:rPr lang="en-US" dirty="0" smtClean="0">
                <a:latin typeface="Book Antiqua" panose="02040602050305030304" pitchFamily="18" charset="0"/>
                <a:cs typeface="Chalkboard"/>
              </a:rPr>
              <a:t>Peer work will be </a:t>
            </a:r>
            <a:r>
              <a:rPr lang="en-US" dirty="0" smtClean="0">
                <a:solidFill>
                  <a:srgbClr val="FF0000"/>
                </a:solidFill>
                <a:latin typeface="Book Antiqua" panose="02040602050305030304" pitchFamily="18" charset="0"/>
                <a:cs typeface="Chalkboard"/>
              </a:rPr>
              <a:t>understood</a:t>
            </a:r>
            <a:r>
              <a:rPr lang="en-US" dirty="0" smtClean="0">
                <a:latin typeface="Book Antiqua" panose="02040602050305030304" pitchFamily="18" charset="0"/>
                <a:cs typeface="Chalkboard"/>
              </a:rPr>
              <a:t>, </a:t>
            </a:r>
            <a:r>
              <a:rPr lang="en-US" dirty="0" smtClean="0">
                <a:solidFill>
                  <a:srgbClr val="E31DF1"/>
                </a:solidFill>
                <a:latin typeface="Book Antiqua" panose="02040602050305030304" pitchFamily="18" charset="0"/>
                <a:cs typeface="Chalkboard"/>
              </a:rPr>
              <a:t>valued</a:t>
            </a:r>
            <a:r>
              <a:rPr lang="en-US" dirty="0" smtClean="0">
                <a:latin typeface="Book Antiqua" panose="02040602050305030304" pitchFamily="18" charset="0"/>
                <a:cs typeface="Chalkboard"/>
              </a:rPr>
              <a:t> and </a:t>
            </a:r>
            <a:r>
              <a:rPr lang="en-US" dirty="0" smtClean="0">
                <a:solidFill>
                  <a:srgbClr val="2DCE24"/>
                </a:solidFill>
                <a:latin typeface="Book Antiqua" panose="02040602050305030304" pitchFamily="18" charset="0"/>
                <a:cs typeface="Chalkboard"/>
              </a:rPr>
              <a:t>recognized</a:t>
            </a:r>
            <a:r>
              <a:rPr lang="en-US" dirty="0" smtClean="0">
                <a:latin typeface="Book Antiqua" panose="02040602050305030304" pitchFamily="18" charset="0"/>
                <a:cs typeface="Chalkboard"/>
              </a:rPr>
              <a:t> as its own professional </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discipline.</a:t>
            </a:r>
          </a:p>
          <a:p>
            <a:endParaRPr lang="en-US" dirty="0">
              <a:latin typeface="Book Antiqua" panose="02040602050305030304" pitchFamily="18" charset="0"/>
              <a:cs typeface="Chalkboard"/>
            </a:endParaRP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   	 The </a:t>
            </a:r>
            <a:r>
              <a:rPr lang="en-US" dirty="0">
                <a:latin typeface="Book Antiqua" panose="02040602050305030304" pitchFamily="18" charset="0"/>
                <a:cs typeface="Chalkboard"/>
              </a:rPr>
              <a:t>p</a:t>
            </a:r>
            <a:r>
              <a:rPr lang="en-US" dirty="0" smtClean="0">
                <a:latin typeface="Book Antiqua" panose="02040602050305030304" pitchFamily="18" charset="0"/>
                <a:cs typeface="Chalkboard"/>
              </a:rPr>
              <a:t>eer workforce will be </a:t>
            </a:r>
            <a:r>
              <a:rPr lang="en-US" dirty="0" smtClean="0">
                <a:solidFill>
                  <a:srgbClr val="00B0F0"/>
                </a:solidFill>
                <a:latin typeface="Book Antiqua" panose="02040602050305030304" pitchFamily="18" charset="0"/>
                <a:cs typeface="Chalkboard"/>
              </a:rPr>
              <a:t>established</a:t>
            </a:r>
            <a:r>
              <a:rPr lang="en-US" dirty="0" smtClean="0">
                <a:latin typeface="Book Antiqua" panose="02040602050305030304" pitchFamily="18" charset="0"/>
                <a:cs typeface="Chalkboard"/>
              </a:rPr>
              <a:t> as an integrated part of service design and</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 become an embedded model for the sector</a:t>
            </a:r>
          </a:p>
          <a:p>
            <a:endParaRPr lang="en-US" dirty="0">
              <a:latin typeface="Book Antiqua" panose="02040602050305030304" pitchFamily="18" charset="0"/>
              <a:cs typeface="Chalkboard"/>
            </a:endParaRPr>
          </a:p>
          <a:p>
            <a:r>
              <a:rPr lang="en-US" dirty="0" smtClean="0">
                <a:latin typeface="Book Antiqua" panose="02040602050305030304" pitchFamily="18" charset="0"/>
                <a:cs typeface="Chalkboard"/>
              </a:rPr>
              <a:t>	Peer Workers and the sector will be </a:t>
            </a:r>
            <a:r>
              <a:rPr lang="en-US" dirty="0" smtClean="0">
                <a:solidFill>
                  <a:srgbClr val="FFC000"/>
                </a:solidFill>
                <a:latin typeface="Book Antiqua" panose="02040602050305030304" pitchFamily="18" charset="0"/>
                <a:cs typeface="Chalkboard"/>
              </a:rPr>
              <a:t>supported</a:t>
            </a:r>
            <a:r>
              <a:rPr lang="en-US" dirty="0" smtClean="0">
                <a:latin typeface="Book Antiqua" panose="02040602050305030304" pitchFamily="18" charset="0"/>
                <a:cs typeface="Chalkboard"/>
              </a:rPr>
              <a:t> by a central resource for peer </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workforce development.</a:t>
            </a:r>
          </a:p>
          <a:p>
            <a:endParaRPr lang="en-US" dirty="0">
              <a:latin typeface="Book Antiqua" panose="02040602050305030304" pitchFamily="18" charset="0"/>
              <a:cs typeface="Chalkboard"/>
            </a:endParaRPr>
          </a:p>
          <a:p>
            <a:r>
              <a:rPr lang="en-US" dirty="0" smtClean="0">
                <a:latin typeface="Book Antiqua" panose="02040602050305030304" pitchFamily="18" charset="0"/>
                <a:cs typeface="Chalkboard"/>
              </a:rPr>
              <a:t>	The peer workforce will be </a:t>
            </a:r>
            <a:r>
              <a:rPr lang="en-US" dirty="0" smtClean="0">
                <a:solidFill>
                  <a:srgbClr val="7030A0"/>
                </a:solidFill>
                <a:latin typeface="Book Antiqua" panose="02040602050305030304" pitchFamily="18" charset="0"/>
                <a:cs typeface="Chalkboard"/>
              </a:rPr>
              <a:t>provided</a:t>
            </a:r>
            <a:r>
              <a:rPr lang="en-US" dirty="0" smtClean="0">
                <a:latin typeface="Book Antiqua" panose="02040602050305030304" pitchFamily="18" charset="0"/>
                <a:cs typeface="Chalkboard"/>
              </a:rPr>
              <a:t> specialized training, supervision, professional </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development and networking opportunities</a:t>
            </a:r>
          </a:p>
          <a:p>
            <a:endParaRPr lang="en-US" dirty="0">
              <a:latin typeface="Book Antiqua" panose="02040602050305030304" pitchFamily="18" charset="0"/>
              <a:cs typeface="Chalkboard"/>
            </a:endParaRPr>
          </a:p>
          <a:p>
            <a:r>
              <a:rPr lang="en-US" dirty="0" smtClean="0">
                <a:latin typeface="Book Antiqua" panose="02040602050305030304" pitchFamily="18" charset="0"/>
                <a:cs typeface="Chalkboard"/>
              </a:rPr>
              <a:t>	Organisations will be educated and adequately </a:t>
            </a:r>
            <a:r>
              <a:rPr lang="en-US" dirty="0" smtClean="0">
                <a:solidFill>
                  <a:srgbClr val="E31DF1"/>
                </a:solidFill>
                <a:latin typeface="Book Antiqua" panose="02040602050305030304" pitchFamily="18" charset="0"/>
                <a:cs typeface="Chalkboard"/>
              </a:rPr>
              <a:t>prepared</a:t>
            </a:r>
            <a:r>
              <a:rPr lang="en-US" dirty="0" smtClean="0">
                <a:latin typeface="Book Antiqua" panose="02040602050305030304" pitchFamily="18" charset="0"/>
                <a:cs typeface="Chalkboard"/>
              </a:rPr>
              <a:t> for the introduction and </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sustainability of the peer workforce</a:t>
            </a:r>
          </a:p>
          <a:p>
            <a:endParaRPr lang="en-US" dirty="0">
              <a:latin typeface="Book Antiqua" panose="02040602050305030304" pitchFamily="18" charset="0"/>
              <a:cs typeface="Chalkboard"/>
            </a:endParaRPr>
          </a:p>
          <a:p>
            <a:r>
              <a:rPr lang="en-US" dirty="0" smtClean="0">
                <a:latin typeface="Book Antiqua" panose="02040602050305030304" pitchFamily="18" charset="0"/>
                <a:cs typeface="Chalkboard"/>
              </a:rPr>
              <a:t>	Adequate resources will be </a:t>
            </a:r>
            <a:r>
              <a:rPr lang="en-US" dirty="0" smtClean="0">
                <a:solidFill>
                  <a:srgbClr val="22C8C8"/>
                </a:solidFill>
                <a:latin typeface="Book Antiqua" panose="02040602050305030304" pitchFamily="18" charset="0"/>
                <a:cs typeface="Chalkboard"/>
              </a:rPr>
              <a:t>granted</a:t>
            </a:r>
            <a:r>
              <a:rPr lang="en-US" dirty="0" smtClean="0">
                <a:latin typeface="Book Antiqua" panose="02040602050305030304" pitchFamily="18" charset="0"/>
                <a:cs typeface="Chalkboard"/>
              </a:rPr>
              <a:t> for the growth and sustainability of the </a:t>
            </a:r>
          </a:p>
          <a:p>
            <a:r>
              <a:rPr lang="en-US" dirty="0">
                <a:latin typeface="Book Antiqua" panose="02040602050305030304" pitchFamily="18" charset="0"/>
                <a:cs typeface="Chalkboard"/>
              </a:rPr>
              <a:t>	</a:t>
            </a:r>
            <a:r>
              <a:rPr lang="en-US" dirty="0" smtClean="0">
                <a:latin typeface="Book Antiqua" panose="02040602050305030304" pitchFamily="18" charset="0"/>
                <a:cs typeface="Chalkboard"/>
              </a:rPr>
              <a:t>		peer workforce</a:t>
            </a:r>
            <a:r>
              <a:rPr lang="en-US" dirty="0" smtClean="0">
                <a:latin typeface="Book Antiqua" panose="02040602050305030304" pitchFamily="18" charset="0"/>
              </a:rPr>
              <a:t>. </a:t>
            </a:r>
            <a:endParaRPr lang="en-US" dirty="0">
              <a:latin typeface="Book Antiqua" panose="02040602050305030304" pitchFamily="18" charset="0"/>
            </a:endParaRPr>
          </a:p>
        </p:txBody>
      </p:sp>
    </p:spTree>
    <p:extLst>
      <p:ext uri="{BB962C8B-B14F-4D97-AF65-F5344CB8AC3E}">
        <p14:creationId xmlns:p14="http://schemas.microsoft.com/office/powerpoint/2010/main" val="414183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rot="10800000" flipV="1">
            <a:off x="685800" y="691977"/>
            <a:ext cx="7702624" cy="1008831"/>
          </a:xfrm>
        </p:spPr>
        <p:txBody>
          <a:bodyPr>
            <a:noAutofit/>
          </a:bodyPr>
          <a:lstStyle/>
          <a:p>
            <a:pPr algn="l"/>
            <a:r>
              <a:rPr lang="en-AU" sz="3200" dirty="0">
                <a:solidFill>
                  <a:srgbClr val="2B6CA7"/>
                </a:solidFill>
                <a:latin typeface="Impact" panose="020B0806030902050204" pitchFamily="34" charset="0"/>
              </a:rPr>
              <a:t> </a:t>
            </a:r>
            <a:r>
              <a:rPr lang="en-AU" sz="3200" dirty="0" smtClean="0">
                <a:solidFill>
                  <a:srgbClr val="2B6CA7"/>
                </a:solidFill>
                <a:latin typeface="Impact" panose="020B0806030902050204" pitchFamily="34" charset="0"/>
              </a:rPr>
              <a:t>     What is a Peer Worker?</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Rectangle 7"/>
          <p:cNvSpPr/>
          <p:nvPr/>
        </p:nvSpPr>
        <p:spPr>
          <a:xfrm>
            <a:off x="278953" y="3573016"/>
            <a:ext cx="8469511" cy="1366528"/>
          </a:xfrm>
          <a:prstGeom prst="rect">
            <a:avLst/>
          </a:prstGeom>
        </p:spPr>
        <p:txBody>
          <a:bodyPr wrap="square">
            <a:spAutoFit/>
          </a:bodyPr>
          <a:lstStyle/>
          <a:p>
            <a:pPr algn="ctr">
              <a:lnSpc>
                <a:spcPct val="115000"/>
              </a:lnSpc>
              <a:spcAft>
                <a:spcPts val="1000"/>
              </a:spcAft>
            </a:pPr>
            <a:r>
              <a:rPr lang="en-AU" sz="2400" b="1" i="1" dirty="0" smtClean="0">
                <a:latin typeface="Book Antiqua" panose="02040602050305030304" pitchFamily="18" charset="0"/>
                <a:ea typeface="Times New Roman" panose="02020603050405020304" pitchFamily="18" charset="0"/>
                <a:cs typeface="Chalkboard"/>
              </a:rPr>
              <a:t>A Peer Worker utilises their lived </a:t>
            </a:r>
            <a:r>
              <a:rPr lang="en-AU" sz="2400" b="1" i="1" dirty="0">
                <a:latin typeface="Book Antiqua" panose="02040602050305030304" pitchFamily="18" charset="0"/>
                <a:ea typeface="Times New Roman" panose="02020603050405020304" pitchFamily="18" charset="0"/>
                <a:cs typeface="Chalkboard"/>
              </a:rPr>
              <a:t>experience of alcohol and other drugs, plus skills learned in formal training, to deliver services in support of </a:t>
            </a:r>
            <a:r>
              <a:rPr lang="en-AU" sz="2400" b="1" i="1" dirty="0" smtClean="0">
                <a:latin typeface="Book Antiqua" panose="02040602050305030304" pitchFamily="18" charset="0"/>
                <a:ea typeface="Times New Roman" panose="02020603050405020304" pitchFamily="18" charset="0"/>
                <a:cs typeface="Chalkboard"/>
              </a:rPr>
              <a:t>others.</a:t>
            </a:r>
            <a:endParaRPr lang="en-AU" sz="2400" dirty="0">
              <a:latin typeface="Book Antiqua" panose="02040602050305030304" pitchFamily="18" charset="0"/>
              <a:ea typeface="Calibri" panose="020F0502020204030204" pitchFamily="34" charset="0"/>
              <a:cs typeface="Chalkboard"/>
            </a:endParaRPr>
          </a:p>
        </p:txBody>
      </p:sp>
      <p:pic>
        <p:nvPicPr>
          <p:cNvPr id="3" name="Picture 2"/>
          <p:cNvPicPr>
            <a:picLocks noChangeAspect="1"/>
          </p:cNvPicPr>
          <p:nvPr/>
        </p:nvPicPr>
        <p:blipFill>
          <a:blip r:embed="rId5"/>
          <a:stretch>
            <a:fillRect/>
          </a:stretch>
        </p:blipFill>
        <p:spPr>
          <a:xfrm>
            <a:off x="5148064" y="209444"/>
            <a:ext cx="3024336" cy="3460338"/>
          </a:xfrm>
          <a:prstGeom prst="rect">
            <a:avLst/>
          </a:prstGeom>
        </p:spPr>
      </p:pic>
    </p:spTree>
    <p:extLst>
      <p:ext uri="{BB962C8B-B14F-4D97-AF65-F5344CB8AC3E}">
        <p14:creationId xmlns:p14="http://schemas.microsoft.com/office/powerpoint/2010/main" val="295789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What is the AOD Peer Workforce?</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3" name="TextBox 2"/>
          <p:cNvSpPr txBox="1"/>
          <p:nvPr/>
        </p:nvSpPr>
        <p:spPr>
          <a:xfrm>
            <a:off x="359024" y="1099514"/>
            <a:ext cx="8784976" cy="4678204"/>
          </a:xfrm>
          <a:prstGeom prst="rect">
            <a:avLst/>
          </a:prstGeom>
          <a:noFill/>
        </p:spPr>
        <p:txBody>
          <a:bodyPr wrap="square" rtlCol="0">
            <a:spAutoFit/>
          </a:bodyPr>
          <a:lstStyle/>
          <a:p>
            <a:r>
              <a:rPr lang="en-US" sz="2000" dirty="0" smtClean="0">
                <a:latin typeface="Book Antiqua" panose="02040602050305030304" pitchFamily="18" charset="0"/>
                <a:cs typeface="Chalkboard"/>
              </a:rPr>
              <a:t>We </a:t>
            </a:r>
            <a:r>
              <a:rPr lang="en-US" sz="2000" dirty="0" smtClean="0">
                <a:solidFill>
                  <a:srgbClr val="2DCE24"/>
                </a:solidFill>
                <a:latin typeface="Book Antiqua" panose="02040602050305030304" pitchFamily="18" charset="0"/>
                <a:cs typeface="Chalkboard"/>
              </a:rPr>
              <a:t>counsel</a:t>
            </a:r>
            <a:r>
              <a:rPr lang="en-US" sz="2000" dirty="0" smtClean="0">
                <a:latin typeface="Book Antiqua" panose="02040602050305030304" pitchFamily="18" charset="0"/>
                <a:cs typeface="Chalkboard"/>
              </a:rPr>
              <a:t> but are not counselors</a:t>
            </a:r>
          </a:p>
          <a:p>
            <a:endParaRPr lang="en-US" sz="2000" dirty="0" smtClean="0">
              <a:latin typeface="Book Antiqua" panose="02040602050305030304" pitchFamily="18" charset="0"/>
              <a:cs typeface="Chalkboard"/>
            </a:endParaRPr>
          </a:p>
          <a:p>
            <a:r>
              <a:rPr lang="en-US" sz="2000" dirty="0" smtClean="0">
                <a:latin typeface="Book Antiqua" panose="02040602050305030304" pitchFamily="18" charset="0"/>
                <a:cs typeface="Chalkboard"/>
              </a:rPr>
              <a:t>We</a:t>
            </a:r>
            <a:r>
              <a:rPr lang="en-US" sz="2000" dirty="0" smtClean="0">
                <a:solidFill>
                  <a:srgbClr val="FF0000"/>
                </a:solidFill>
                <a:latin typeface="Book Antiqua" panose="02040602050305030304" pitchFamily="18" charset="0"/>
                <a:cs typeface="Chalkboard"/>
              </a:rPr>
              <a:t> support </a:t>
            </a:r>
            <a:r>
              <a:rPr lang="en-US" sz="2000" dirty="0" smtClean="0">
                <a:latin typeface="Book Antiqua" panose="02040602050305030304" pitchFamily="18" charset="0"/>
                <a:cs typeface="Chalkboard"/>
              </a:rPr>
              <a:t>peoples change process but are not clinicians </a:t>
            </a:r>
          </a:p>
          <a:p>
            <a:endParaRPr lang="en-US" sz="2000" dirty="0" smtClean="0">
              <a:latin typeface="Book Antiqua" panose="02040602050305030304" pitchFamily="18" charset="0"/>
              <a:cs typeface="Chalkboard"/>
            </a:endParaRPr>
          </a:p>
          <a:p>
            <a:r>
              <a:rPr lang="en-US" sz="2000" dirty="0" smtClean="0">
                <a:latin typeface="Book Antiqua" panose="02040602050305030304" pitchFamily="18" charset="0"/>
                <a:cs typeface="Chalkboard"/>
              </a:rPr>
              <a:t>We </a:t>
            </a:r>
            <a:r>
              <a:rPr lang="en-US" sz="2000" dirty="0" smtClean="0">
                <a:solidFill>
                  <a:srgbClr val="E31DF1"/>
                </a:solidFill>
                <a:latin typeface="Book Antiqua" panose="02040602050305030304" pitchFamily="18" charset="0"/>
                <a:cs typeface="Chalkboard"/>
              </a:rPr>
              <a:t>deliver</a:t>
            </a:r>
            <a:r>
              <a:rPr lang="en-US" sz="2000" dirty="0" smtClean="0">
                <a:latin typeface="Book Antiqua" panose="02040602050305030304" pitchFamily="18" charset="0"/>
                <a:cs typeface="Chalkboard"/>
              </a:rPr>
              <a:t> trauma informed care but are not trauma therapists</a:t>
            </a:r>
          </a:p>
          <a:p>
            <a:endParaRPr lang="en-US" sz="2000" dirty="0" smtClean="0">
              <a:latin typeface="Book Antiqua" panose="02040602050305030304" pitchFamily="18" charset="0"/>
              <a:cs typeface="Chalkboard"/>
            </a:endParaRPr>
          </a:p>
          <a:p>
            <a:r>
              <a:rPr lang="en-US" sz="2000" dirty="0" smtClean="0">
                <a:latin typeface="Book Antiqua" panose="02040602050305030304" pitchFamily="18" charset="0"/>
                <a:cs typeface="Chalkboard"/>
              </a:rPr>
              <a:t>We </a:t>
            </a:r>
            <a:r>
              <a:rPr lang="en-US" sz="2000" dirty="0" smtClean="0">
                <a:solidFill>
                  <a:srgbClr val="FF6600"/>
                </a:solidFill>
                <a:latin typeface="Book Antiqua" panose="02040602050305030304" pitchFamily="18" charset="0"/>
                <a:cs typeface="Chalkboard"/>
              </a:rPr>
              <a:t>liaise</a:t>
            </a:r>
            <a:r>
              <a:rPr lang="en-US" sz="2000" dirty="0" smtClean="0">
                <a:latin typeface="Book Antiqua" panose="02040602050305030304" pitchFamily="18" charset="0"/>
                <a:cs typeface="Chalkboard"/>
              </a:rPr>
              <a:t> with government and other stakeholders but are not politicians </a:t>
            </a:r>
          </a:p>
          <a:p>
            <a:endParaRPr lang="en-US" sz="2000" dirty="0" smtClean="0">
              <a:latin typeface="Book Antiqua" panose="02040602050305030304" pitchFamily="18" charset="0"/>
              <a:cs typeface="Chalkboard"/>
            </a:endParaRPr>
          </a:p>
          <a:p>
            <a:r>
              <a:rPr lang="en-US" sz="2000" dirty="0" smtClean="0">
                <a:latin typeface="Book Antiqua" panose="02040602050305030304" pitchFamily="18" charset="0"/>
                <a:cs typeface="Chalkboard"/>
              </a:rPr>
              <a:t>We </a:t>
            </a:r>
            <a:r>
              <a:rPr lang="en-US" sz="2000" dirty="0" smtClean="0">
                <a:solidFill>
                  <a:srgbClr val="E5C526"/>
                </a:solidFill>
                <a:latin typeface="Book Antiqua" panose="02040602050305030304" pitchFamily="18" charset="0"/>
                <a:cs typeface="Chalkboard"/>
              </a:rPr>
              <a:t>advocate </a:t>
            </a:r>
            <a:r>
              <a:rPr lang="en-US" sz="2000" dirty="0" smtClean="0">
                <a:latin typeface="Book Antiqua" panose="02040602050305030304" pitchFamily="18" charset="0"/>
                <a:cs typeface="Chalkboard"/>
              </a:rPr>
              <a:t>for consumers rights but are not activists</a:t>
            </a:r>
          </a:p>
          <a:p>
            <a:endParaRPr lang="en-US" sz="2000" dirty="0" smtClean="0">
              <a:latin typeface="Book Antiqua" panose="02040602050305030304" pitchFamily="18" charset="0"/>
              <a:cs typeface="Chalkboard"/>
            </a:endParaRPr>
          </a:p>
          <a:p>
            <a:r>
              <a:rPr lang="en-US" sz="2000" dirty="0" smtClean="0">
                <a:latin typeface="Book Antiqua" panose="02040602050305030304" pitchFamily="18" charset="0"/>
                <a:cs typeface="Chalkboard"/>
              </a:rPr>
              <a:t>We</a:t>
            </a:r>
            <a:r>
              <a:rPr lang="en-US" sz="2000" dirty="0" smtClean="0">
                <a:solidFill>
                  <a:schemeClr val="tx2">
                    <a:lumMod val="60000"/>
                    <a:lumOff val="40000"/>
                  </a:schemeClr>
                </a:solidFill>
                <a:latin typeface="Book Antiqua" panose="02040602050305030304" pitchFamily="18" charset="0"/>
                <a:cs typeface="Chalkboard"/>
              </a:rPr>
              <a:t> assist </a:t>
            </a:r>
            <a:r>
              <a:rPr lang="en-US" sz="2000" dirty="0" smtClean="0">
                <a:latin typeface="Book Antiqua" panose="02040602050305030304" pitchFamily="18" charset="0"/>
                <a:cs typeface="Chalkboard"/>
              </a:rPr>
              <a:t>in clinical care but are not psychologists</a:t>
            </a:r>
          </a:p>
          <a:p>
            <a:endParaRPr lang="en-US" sz="2000" b="1" dirty="0">
              <a:latin typeface="Book Antiqua" panose="02040602050305030304" pitchFamily="18" charset="0"/>
              <a:cs typeface="Chalkboard"/>
            </a:endParaRPr>
          </a:p>
          <a:p>
            <a:r>
              <a:rPr lang="en-US" sz="2000" b="1" i="1" dirty="0" smtClean="0">
                <a:latin typeface="Book Antiqua" panose="02040602050305030304" pitchFamily="18" charset="0"/>
                <a:cs typeface="Chalkboard"/>
              </a:rPr>
              <a:t>We are a trained, lived experience workforce. A discipline in its own right</a:t>
            </a:r>
          </a:p>
          <a:p>
            <a:endParaRPr lang="en-US" sz="2000" dirty="0" smtClean="0">
              <a:latin typeface="Chalkboard"/>
              <a:cs typeface="Chalkboard"/>
            </a:endParaRPr>
          </a:p>
          <a:p>
            <a:endParaRPr lang="en-US" dirty="0"/>
          </a:p>
        </p:txBody>
      </p:sp>
    </p:spTree>
    <p:extLst>
      <p:ext uri="{BB962C8B-B14F-4D97-AF65-F5344CB8AC3E}">
        <p14:creationId xmlns:p14="http://schemas.microsoft.com/office/powerpoint/2010/main" val="3785732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AOD Peer Worker roles in Victoria</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3" name="Rectangle 2"/>
          <p:cNvSpPr/>
          <p:nvPr/>
        </p:nvSpPr>
        <p:spPr>
          <a:xfrm>
            <a:off x="467543" y="1556792"/>
            <a:ext cx="5922235" cy="3170099"/>
          </a:xfrm>
          <a:prstGeom prst="rect">
            <a:avLst/>
          </a:prstGeom>
        </p:spPr>
        <p:txBody>
          <a:bodyPr wrap="square">
            <a:spAutoFit/>
          </a:bodyPr>
          <a:lstStyle/>
          <a:p>
            <a:r>
              <a:rPr lang="en-AU" sz="2000" dirty="0" smtClean="0">
                <a:latin typeface="Book Antiqua" panose="02040602050305030304" pitchFamily="18" charset="0"/>
                <a:cs typeface="Chalkboard"/>
              </a:rPr>
              <a:t>Housing  		</a:t>
            </a:r>
          </a:p>
          <a:p>
            <a:r>
              <a:rPr lang="en-AU" sz="2000" dirty="0" smtClean="0">
                <a:latin typeface="Book Antiqua" panose="02040602050305030304" pitchFamily="18" charset="0"/>
                <a:cs typeface="Chalkboard"/>
              </a:rPr>
              <a:t>Comorbidity			</a:t>
            </a:r>
          </a:p>
          <a:p>
            <a:r>
              <a:rPr lang="en-AU" sz="2000" dirty="0" smtClean="0">
                <a:latin typeface="Book Antiqua" panose="02040602050305030304" pitchFamily="18" charset="0"/>
                <a:cs typeface="Chalkboard"/>
              </a:rPr>
              <a:t>Legal Matters</a:t>
            </a:r>
            <a:endParaRPr lang="en-AU" sz="2000" dirty="0">
              <a:latin typeface="Book Antiqua" panose="02040602050305030304" pitchFamily="18" charset="0"/>
              <a:cs typeface="Chalkboard"/>
            </a:endParaRPr>
          </a:p>
          <a:p>
            <a:r>
              <a:rPr lang="en-AU" sz="2000" dirty="0">
                <a:latin typeface="Book Antiqua" panose="02040602050305030304" pitchFamily="18" charset="0"/>
                <a:cs typeface="Chalkboard"/>
              </a:rPr>
              <a:t>Income and </a:t>
            </a:r>
            <a:r>
              <a:rPr lang="en-AU" sz="2000" dirty="0" smtClean="0">
                <a:latin typeface="Book Antiqua" panose="02040602050305030304" pitchFamily="18" charset="0"/>
                <a:cs typeface="Chalkboard"/>
              </a:rPr>
              <a:t>Finances</a:t>
            </a:r>
            <a:endParaRPr lang="en-AU" sz="2000" dirty="0">
              <a:latin typeface="Book Antiqua" panose="02040602050305030304" pitchFamily="18" charset="0"/>
              <a:cs typeface="Chalkboard"/>
            </a:endParaRPr>
          </a:p>
          <a:p>
            <a:r>
              <a:rPr lang="en-AU" sz="2000" dirty="0">
                <a:latin typeface="Book Antiqua" panose="02040602050305030304" pitchFamily="18" charset="0"/>
                <a:cs typeface="Chalkboard"/>
              </a:rPr>
              <a:t>Family support</a:t>
            </a:r>
          </a:p>
          <a:p>
            <a:r>
              <a:rPr lang="en-AU" sz="2000" dirty="0" smtClean="0">
                <a:latin typeface="Book Antiqua" panose="02040602050305030304" pitchFamily="18" charset="0"/>
                <a:cs typeface="Chalkboard"/>
              </a:rPr>
              <a:t>Outreach</a:t>
            </a:r>
          </a:p>
          <a:p>
            <a:r>
              <a:rPr lang="en-AU" sz="2000" dirty="0" smtClean="0">
                <a:latin typeface="Book Antiqua" panose="02040602050305030304" pitchFamily="18" charset="0"/>
                <a:cs typeface="Chalkboard"/>
              </a:rPr>
              <a:t>Cr</a:t>
            </a:r>
            <a:r>
              <a:rPr lang="en-AU" sz="2000" dirty="0" smtClean="0">
                <a:solidFill>
                  <a:srgbClr val="FF0000"/>
                </a:solidFill>
                <a:latin typeface="Book Antiqua" panose="02040602050305030304" pitchFamily="18" charset="0"/>
                <a:cs typeface="Chalkboard"/>
              </a:rPr>
              <a:t>e</a:t>
            </a:r>
            <a:r>
              <a:rPr lang="en-AU" sz="2000" dirty="0" smtClean="0">
                <a:solidFill>
                  <a:srgbClr val="3366FF"/>
                </a:solidFill>
                <a:latin typeface="Book Antiqua" panose="02040602050305030304" pitchFamily="18" charset="0"/>
                <a:cs typeface="Chalkboard"/>
              </a:rPr>
              <a:t>a</a:t>
            </a:r>
            <a:r>
              <a:rPr lang="en-AU" sz="2000" dirty="0" smtClean="0">
                <a:solidFill>
                  <a:srgbClr val="E31DF1"/>
                </a:solidFill>
                <a:latin typeface="Book Antiqua" panose="02040602050305030304" pitchFamily="18" charset="0"/>
                <a:cs typeface="Chalkboard"/>
              </a:rPr>
              <a:t>t</a:t>
            </a:r>
            <a:r>
              <a:rPr lang="en-AU" sz="2000" dirty="0" smtClean="0">
                <a:solidFill>
                  <a:srgbClr val="FFC000"/>
                </a:solidFill>
                <a:latin typeface="Book Antiqua" panose="02040602050305030304" pitchFamily="18" charset="0"/>
                <a:cs typeface="Chalkboard"/>
              </a:rPr>
              <a:t>i</a:t>
            </a:r>
            <a:r>
              <a:rPr lang="en-AU" sz="2000" dirty="0" smtClean="0">
                <a:latin typeface="Book Antiqua" panose="02040602050305030304" pitchFamily="18" charset="0"/>
                <a:cs typeface="Chalkboard"/>
              </a:rPr>
              <a:t>ve Arts</a:t>
            </a:r>
          </a:p>
          <a:p>
            <a:r>
              <a:rPr lang="en-AU" sz="2000" dirty="0" smtClean="0">
                <a:latin typeface="Book Antiqua" panose="02040602050305030304" pitchFamily="18" charset="0"/>
                <a:cs typeface="Chalkboard"/>
              </a:rPr>
              <a:t>Advocacy</a:t>
            </a:r>
          </a:p>
          <a:p>
            <a:r>
              <a:rPr lang="en-AU" sz="2000" dirty="0" smtClean="0">
                <a:latin typeface="Book Antiqua" panose="02040602050305030304" pitchFamily="18" charset="0"/>
                <a:cs typeface="Chalkboard"/>
              </a:rPr>
              <a:t>Medication</a:t>
            </a:r>
          </a:p>
          <a:p>
            <a:r>
              <a:rPr lang="en-AU" sz="2000" dirty="0" smtClean="0">
                <a:latin typeface="Book Antiqua" panose="02040602050305030304" pitchFamily="18" charset="0"/>
                <a:cs typeface="Chalkboard"/>
              </a:rPr>
              <a:t>Liaising with stakeholders and the community</a:t>
            </a:r>
            <a:endParaRPr lang="en-AU" sz="2000" dirty="0">
              <a:latin typeface="Book Antiqua" panose="02040602050305030304" pitchFamily="18" charset="0"/>
              <a:cs typeface="Chalkboard"/>
            </a:endParaRPr>
          </a:p>
        </p:txBody>
      </p:sp>
      <p:sp>
        <p:nvSpPr>
          <p:cNvPr id="4" name="Rectangle 3"/>
          <p:cNvSpPr/>
          <p:nvPr/>
        </p:nvSpPr>
        <p:spPr>
          <a:xfrm>
            <a:off x="755576" y="1005312"/>
            <a:ext cx="5634202" cy="400110"/>
          </a:xfrm>
          <a:prstGeom prst="rect">
            <a:avLst/>
          </a:prstGeom>
        </p:spPr>
        <p:txBody>
          <a:bodyPr wrap="square">
            <a:spAutoFit/>
          </a:bodyPr>
          <a:lstStyle/>
          <a:p>
            <a:r>
              <a:rPr lang="en-AU" sz="2000" dirty="0">
                <a:latin typeface="Book Antiqua" panose="02040602050305030304" pitchFamily="18" charset="0"/>
              </a:rPr>
              <a:t>AOD isn’t just about </a:t>
            </a:r>
            <a:r>
              <a:rPr lang="en-AU" sz="2000" dirty="0" smtClean="0">
                <a:latin typeface="Book Antiqua" panose="02040602050305030304" pitchFamily="18" charset="0"/>
              </a:rPr>
              <a:t>alcohol and drugs…. </a:t>
            </a:r>
            <a:endParaRPr lang="en-AU" sz="2000" dirty="0">
              <a:latin typeface="Book Antiqua" panose="02040602050305030304" pitchFamily="18" charset="0"/>
            </a:endParaRPr>
          </a:p>
        </p:txBody>
      </p:sp>
      <p:sp>
        <p:nvSpPr>
          <p:cNvPr id="5" name="Rectangle 4"/>
          <p:cNvSpPr/>
          <p:nvPr/>
        </p:nvSpPr>
        <p:spPr>
          <a:xfrm>
            <a:off x="0" y="5069905"/>
            <a:ext cx="6624736" cy="707886"/>
          </a:xfrm>
          <a:prstGeom prst="rect">
            <a:avLst/>
          </a:prstGeom>
        </p:spPr>
        <p:txBody>
          <a:bodyPr wrap="square">
            <a:spAutoFit/>
          </a:bodyPr>
          <a:lstStyle/>
          <a:p>
            <a:r>
              <a:rPr lang="en-AU" sz="2000" dirty="0" smtClean="0">
                <a:latin typeface="Book Antiqua" panose="02040602050305030304" pitchFamily="18" charset="0"/>
              </a:rPr>
              <a:t>     So </a:t>
            </a:r>
            <a:r>
              <a:rPr lang="en-AU" sz="2000" dirty="0">
                <a:latin typeface="Book Antiqua" panose="02040602050305030304" pitchFamily="18" charset="0"/>
              </a:rPr>
              <a:t>P</a:t>
            </a:r>
            <a:r>
              <a:rPr lang="en-AU" sz="2000" dirty="0" smtClean="0">
                <a:latin typeface="Book Antiqua" panose="02040602050305030304" pitchFamily="18" charset="0"/>
              </a:rPr>
              <a:t>eer Work in </a:t>
            </a:r>
            <a:r>
              <a:rPr lang="en-AU" sz="2000" dirty="0">
                <a:latin typeface="Book Antiqua" panose="02040602050305030304" pitchFamily="18" charset="0"/>
              </a:rPr>
              <a:t>AOD is </a:t>
            </a:r>
            <a:r>
              <a:rPr lang="en-AU" sz="2000" b="1" i="1" dirty="0">
                <a:latin typeface="Book Antiqua" panose="02040602050305030304" pitchFamily="18" charset="0"/>
              </a:rPr>
              <a:t>more</a:t>
            </a:r>
            <a:r>
              <a:rPr lang="en-AU" sz="2000" dirty="0">
                <a:latin typeface="Book Antiqua" panose="02040602050305030304" pitchFamily="18" charset="0"/>
              </a:rPr>
              <a:t> than just talking and </a:t>
            </a:r>
            <a:endParaRPr lang="en-AU" sz="2000" dirty="0" smtClean="0">
              <a:latin typeface="Book Antiqua" panose="02040602050305030304" pitchFamily="18" charset="0"/>
            </a:endParaRPr>
          </a:p>
          <a:p>
            <a:r>
              <a:rPr lang="en-AU" sz="2000" dirty="0" smtClean="0">
                <a:latin typeface="Book Antiqua" panose="02040602050305030304" pitchFamily="18" charset="0"/>
              </a:rPr>
              <a:t>                           sharing </a:t>
            </a:r>
            <a:r>
              <a:rPr lang="en-AU" sz="2000" dirty="0">
                <a:latin typeface="Book Antiqua" panose="02040602050305030304" pitchFamily="18" charset="0"/>
              </a:rPr>
              <a:t>the lived experience….</a:t>
            </a: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80830">
            <a:off x="6077449" y="970229"/>
            <a:ext cx="2771854" cy="4184994"/>
          </a:xfrm>
          <a:prstGeom prst="rect">
            <a:avLst/>
          </a:prstGeom>
          <a:effectLst>
            <a:softEdge rad="12700"/>
          </a:effectLst>
        </p:spPr>
      </p:pic>
    </p:spTree>
    <p:extLst>
      <p:ext uri="{BB962C8B-B14F-4D97-AF65-F5344CB8AC3E}">
        <p14:creationId xmlns:p14="http://schemas.microsoft.com/office/powerpoint/2010/main" val="1003754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63299" y="628412"/>
            <a:ext cx="7772400" cy="287313"/>
          </a:xfrm>
        </p:spPr>
        <p:txBody>
          <a:bodyPr>
            <a:noAutofit/>
          </a:bodyPr>
          <a:lstStyle/>
          <a:p>
            <a:pPr algn="l"/>
            <a:r>
              <a:rPr lang="en-US" sz="3200" dirty="0" smtClean="0">
                <a:solidFill>
                  <a:srgbClr val="2B6CA7"/>
                </a:solidFill>
                <a:latin typeface="Impact" panose="020B0806030902050204" pitchFamily="34" charset="0"/>
              </a:rPr>
              <a:t>Clinical and </a:t>
            </a:r>
            <a:r>
              <a:rPr lang="en-US" sz="3200" dirty="0">
                <a:solidFill>
                  <a:srgbClr val="2B6CA7"/>
                </a:solidFill>
                <a:latin typeface="Impact" panose="020B0806030902050204" pitchFamily="34" charset="0"/>
              </a:rPr>
              <a:t>client perspectives</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pic>
        <p:nvPicPr>
          <p:cNvPr id="3" name="Picture 2"/>
          <p:cNvPicPr>
            <a:picLocks noChangeAspect="1"/>
          </p:cNvPicPr>
          <p:nvPr/>
        </p:nvPicPr>
        <p:blipFill>
          <a:blip r:embed="rId5"/>
          <a:stretch>
            <a:fillRect/>
          </a:stretch>
        </p:blipFill>
        <p:spPr>
          <a:xfrm>
            <a:off x="6166748" y="1456165"/>
            <a:ext cx="2977252" cy="3656475"/>
          </a:xfrm>
          <a:prstGeom prst="rect">
            <a:avLst/>
          </a:prstGeom>
        </p:spPr>
      </p:pic>
      <p:sp>
        <p:nvSpPr>
          <p:cNvPr id="4" name="Rectangle 3"/>
          <p:cNvSpPr/>
          <p:nvPr/>
        </p:nvSpPr>
        <p:spPr>
          <a:xfrm>
            <a:off x="323528" y="1296887"/>
            <a:ext cx="6048672" cy="2041585"/>
          </a:xfrm>
          <a:prstGeom prst="rect">
            <a:avLst/>
          </a:prstGeom>
        </p:spPr>
        <p:txBody>
          <a:bodyPr wrap="square">
            <a:spAutoFit/>
          </a:bodyPr>
          <a:lstStyle/>
          <a:p>
            <a:pPr>
              <a:spcAft>
                <a:spcPts val="800"/>
              </a:spcAft>
            </a:pPr>
            <a:r>
              <a:rPr lang="en-US" sz="2000" i="1" dirty="0">
                <a:latin typeface="Book Antiqua" panose="02040602050305030304" pitchFamily="18" charset="0"/>
              </a:rPr>
              <a:t>“The Peer Worker put us back on track and remind us what we need to do. They have lots of insight and information, and they know what we are going through. They are motivating because they have succeeded. They have walked in our shoes.” </a:t>
            </a:r>
            <a:endParaRPr lang="en-US" sz="2000" i="1" dirty="0" smtClean="0">
              <a:latin typeface="Book Antiqua" panose="02040602050305030304" pitchFamily="18" charset="0"/>
            </a:endParaRPr>
          </a:p>
          <a:p>
            <a:pPr>
              <a:spcAft>
                <a:spcPts val="800"/>
              </a:spcAft>
            </a:pPr>
            <a:r>
              <a:rPr lang="en-US" sz="2000" i="1" dirty="0" smtClean="0">
                <a:latin typeface="Book Antiqua" panose="02040602050305030304" pitchFamily="18" charset="0"/>
              </a:rPr>
              <a:t> </a:t>
            </a:r>
            <a:r>
              <a:rPr lang="en-US" sz="2000" i="1" dirty="0">
                <a:latin typeface="Book Antiqua" panose="02040602050305030304" pitchFamily="18" charset="0"/>
              </a:rPr>
              <a:t>Family Drug Treatment Court participant</a:t>
            </a:r>
          </a:p>
        </p:txBody>
      </p:sp>
      <p:sp>
        <p:nvSpPr>
          <p:cNvPr id="5" name="TextBox 4"/>
          <p:cNvSpPr txBox="1"/>
          <p:nvPr/>
        </p:nvSpPr>
        <p:spPr>
          <a:xfrm>
            <a:off x="964691" y="3648042"/>
            <a:ext cx="5258117" cy="1938992"/>
          </a:xfrm>
          <a:prstGeom prst="rect">
            <a:avLst/>
          </a:prstGeom>
          <a:noFill/>
        </p:spPr>
        <p:txBody>
          <a:bodyPr wrap="square" rtlCol="0">
            <a:spAutoFit/>
          </a:bodyPr>
          <a:lstStyle/>
          <a:p>
            <a:r>
              <a:rPr lang="en-US" sz="2000" i="1" dirty="0" smtClean="0">
                <a:latin typeface="Book Antiqua" panose="02040602050305030304" pitchFamily="18" charset="0"/>
              </a:rPr>
              <a:t>“I like referring clients to a Peer </a:t>
            </a:r>
            <a:r>
              <a:rPr lang="en-US" sz="2000" i="1" dirty="0">
                <a:latin typeface="Book Antiqua" panose="02040602050305030304" pitchFamily="18" charset="0"/>
              </a:rPr>
              <a:t>W</a:t>
            </a:r>
            <a:r>
              <a:rPr lang="en-US" sz="2000" i="1" dirty="0" smtClean="0">
                <a:latin typeface="Book Antiqua" panose="02040602050305030304" pitchFamily="18" charset="0"/>
              </a:rPr>
              <a:t>orker when a client appears to be skeptical of nurse input. Peer Workers offer no bullshit reality, credibility and hope to clients where nurses might not be able to.” </a:t>
            </a:r>
          </a:p>
          <a:p>
            <a:r>
              <a:rPr lang="en-US" sz="2000" i="1" dirty="0">
                <a:latin typeface="Book Antiqua" panose="02040602050305030304" pitchFamily="18" charset="0"/>
              </a:rPr>
              <a:t> </a:t>
            </a:r>
            <a:r>
              <a:rPr lang="en-US" sz="2000" i="1" dirty="0" smtClean="0">
                <a:latin typeface="Book Antiqua" panose="02040602050305030304" pitchFamily="18" charset="0"/>
              </a:rPr>
              <a:t>  Neil, Nurse, Eastern Health Withdrawal Unit</a:t>
            </a:r>
            <a:endParaRPr lang="en-US" sz="2000" i="1" dirty="0">
              <a:latin typeface="Book Antiqua" panose="02040602050305030304" pitchFamily="18" charset="0"/>
            </a:endParaRPr>
          </a:p>
        </p:txBody>
      </p:sp>
    </p:spTree>
    <p:extLst>
      <p:ext uri="{BB962C8B-B14F-4D97-AF65-F5344CB8AC3E}">
        <p14:creationId xmlns:p14="http://schemas.microsoft.com/office/powerpoint/2010/main" val="2002882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827584" y="305511"/>
            <a:ext cx="7772400" cy="618760"/>
          </a:xfrm>
        </p:spPr>
        <p:txBody>
          <a:bodyPr>
            <a:noAutofit/>
          </a:bodyPr>
          <a:lstStyle/>
          <a:p>
            <a:pPr algn="l"/>
            <a:r>
              <a:rPr lang="en-AU" sz="3200" dirty="0" smtClean="0">
                <a:solidFill>
                  <a:srgbClr val="2B6CA7"/>
                </a:solidFill>
                <a:latin typeface="Impact" panose="020B0806030902050204" pitchFamily="34" charset="0"/>
              </a:rPr>
              <a:t>Collaboration, shared expertise and multidisciplinary teams</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3" name="Rectangle 2"/>
          <p:cNvSpPr/>
          <p:nvPr/>
        </p:nvSpPr>
        <p:spPr>
          <a:xfrm>
            <a:off x="4283968" y="1063562"/>
            <a:ext cx="4752528" cy="923330"/>
          </a:xfrm>
          <a:prstGeom prst="rect">
            <a:avLst/>
          </a:prstGeom>
        </p:spPr>
        <p:txBody>
          <a:bodyPr wrap="square">
            <a:spAutoFit/>
          </a:bodyPr>
          <a:lstStyle/>
          <a:p>
            <a:endParaRPr lang="en-AU" dirty="0"/>
          </a:p>
          <a:p>
            <a:endParaRPr lang="en-AU" dirty="0"/>
          </a:p>
          <a:p>
            <a:endParaRPr lang="en-AU" dirty="0"/>
          </a:p>
        </p:txBody>
      </p:sp>
      <p:pic>
        <p:nvPicPr>
          <p:cNvPr id="4" name="Picture 3"/>
          <p:cNvPicPr>
            <a:picLocks noChangeAspect="1"/>
          </p:cNvPicPr>
          <p:nvPr/>
        </p:nvPicPr>
        <p:blipFill>
          <a:blip r:embed="rId5"/>
          <a:stretch>
            <a:fillRect/>
          </a:stretch>
        </p:blipFill>
        <p:spPr>
          <a:xfrm>
            <a:off x="284113" y="1251248"/>
            <a:ext cx="2952328" cy="2631763"/>
          </a:xfrm>
          <a:prstGeom prst="rect">
            <a:avLst/>
          </a:prstGeom>
        </p:spPr>
      </p:pic>
      <p:sp>
        <p:nvSpPr>
          <p:cNvPr id="5" name="Rectangle 4"/>
          <p:cNvSpPr/>
          <p:nvPr/>
        </p:nvSpPr>
        <p:spPr>
          <a:xfrm>
            <a:off x="323528" y="4120996"/>
            <a:ext cx="8712968" cy="1631216"/>
          </a:xfrm>
          <a:prstGeom prst="rect">
            <a:avLst/>
          </a:prstGeom>
        </p:spPr>
        <p:txBody>
          <a:bodyPr wrap="square">
            <a:spAutoFit/>
          </a:bodyPr>
          <a:lstStyle/>
          <a:p>
            <a:r>
              <a:rPr lang="en-AU" sz="2000" i="1" dirty="0">
                <a:latin typeface="Book Antiqua" panose="02040602050305030304" pitchFamily="18" charset="0"/>
              </a:rPr>
              <a:t> </a:t>
            </a:r>
            <a:r>
              <a:rPr lang="en-AU" sz="2000" i="1" dirty="0" smtClean="0">
                <a:latin typeface="Book Antiqua" panose="02040602050305030304" pitchFamily="18" charset="0"/>
              </a:rPr>
              <a:t>“</a:t>
            </a:r>
            <a:r>
              <a:rPr lang="en-AU" sz="2000" i="1" dirty="0" smtClean="0">
                <a:latin typeface="Book Antiqua" panose="02040602050305030304" pitchFamily="18" charset="0"/>
                <a:cs typeface="Chalkboard"/>
              </a:rPr>
              <a:t>Counsellors </a:t>
            </a:r>
            <a:r>
              <a:rPr lang="en-AU" sz="2000" i="1" dirty="0">
                <a:latin typeface="Book Antiqua" panose="02040602050305030304" pitchFamily="18" charset="0"/>
                <a:cs typeface="Chalkboard"/>
              </a:rPr>
              <a:t>feel more supported by having a peer role in the service delivery model, someone to also consult regarding a lived experience perspective. For example, Clinicians have consulted with Steve about how to best support their clients from his perspective…I truly value his ideas and expertise</a:t>
            </a:r>
            <a:r>
              <a:rPr lang="en-AU" sz="2000" i="1" dirty="0" smtClean="0">
                <a:latin typeface="Book Antiqua" panose="02040602050305030304" pitchFamily="18" charset="0"/>
                <a:cs typeface="Chalkboard"/>
              </a:rPr>
              <a:t>.” </a:t>
            </a:r>
          </a:p>
          <a:p>
            <a:r>
              <a:rPr lang="en-AU" sz="2000" i="1" dirty="0">
                <a:latin typeface="Book Antiqua" panose="02040602050305030304" pitchFamily="18" charset="0"/>
                <a:cs typeface="Chalkboard"/>
              </a:rPr>
              <a:t>	</a:t>
            </a:r>
            <a:r>
              <a:rPr lang="en-AU" sz="2000" i="1" dirty="0" smtClean="0">
                <a:latin typeface="Book Antiqua" panose="02040602050305030304" pitchFamily="18" charset="0"/>
                <a:cs typeface="Chalkboard"/>
              </a:rPr>
              <a:t>				Rebecca </a:t>
            </a:r>
            <a:r>
              <a:rPr lang="en-AU" sz="2000" i="1" dirty="0" err="1" smtClean="0">
                <a:latin typeface="Book Antiqua" panose="02040602050305030304" pitchFamily="18" charset="0"/>
                <a:cs typeface="Chalkboard"/>
              </a:rPr>
              <a:t>Patane</a:t>
            </a:r>
            <a:r>
              <a:rPr lang="en-AU" sz="2000" i="1" dirty="0" smtClean="0">
                <a:latin typeface="Book Antiqua" panose="02040602050305030304" pitchFamily="18" charset="0"/>
                <a:cs typeface="Chalkboard"/>
              </a:rPr>
              <a:t>, EACH</a:t>
            </a:r>
            <a:endParaRPr lang="en-AU" sz="2000" i="1" dirty="0">
              <a:latin typeface="Book Antiqua" panose="02040602050305030304" pitchFamily="18" charset="0"/>
              <a:cs typeface="Chalkboard"/>
            </a:endParaRPr>
          </a:p>
        </p:txBody>
      </p:sp>
      <p:sp>
        <p:nvSpPr>
          <p:cNvPr id="8" name="Rectangle 7"/>
          <p:cNvSpPr/>
          <p:nvPr/>
        </p:nvSpPr>
        <p:spPr>
          <a:xfrm>
            <a:off x="3465240" y="1268760"/>
            <a:ext cx="5571256" cy="1938992"/>
          </a:xfrm>
          <a:prstGeom prst="rect">
            <a:avLst/>
          </a:prstGeom>
        </p:spPr>
        <p:txBody>
          <a:bodyPr wrap="square">
            <a:spAutoFit/>
          </a:bodyPr>
          <a:lstStyle/>
          <a:p>
            <a:pPr>
              <a:lnSpc>
                <a:spcPct val="150000"/>
              </a:lnSpc>
            </a:pPr>
            <a:r>
              <a:rPr lang="en-AU" sz="2000" i="1" dirty="0">
                <a:latin typeface="Book Antiqua" panose="02040602050305030304" pitchFamily="18" charset="0"/>
              </a:rPr>
              <a:t>While it is important to have an understanding and knowledge of and cooperation across service areas, we also need to acknowledge the unique skills set of the AOD Peer Work force as a standalone discipline.</a:t>
            </a:r>
          </a:p>
        </p:txBody>
      </p:sp>
    </p:spTree>
    <p:extLst>
      <p:ext uri="{BB962C8B-B14F-4D97-AF65-F5344CB8AC3E}">
        <p14:creationId xmlns:p14="http://schemas.microsoft.com/office/powerpoint/2010/main" val="14902284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Overlapping experiences –AOD, MH &amp; DD</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7544" y="908720"/>
            <a:ext cx="6080749" cy="3816424"/>
          </a:xfrm>
          <a:prstGeom prst="rect">
            <a:avLst/>
          </a:prstGeom>
        </p:spPr>
      </p:pic>
      <p:sp>
        <p:nvSpPr>
          <p:cNvPr id="5" name="TextBox 4"/>
          <p:cNvSpPr txBox="1"/>
          <p:nvPr/>
        </p:nvSpPr>
        <p:spPr>
          <a:xfrm>
            <a:off x="2483768" y="4515834"/>
            <a:ext cx="6408712" cy="1384995"/>
          </a:xfrm>
          <a:prstGeom prst="rect">
            <a:avLst/>
          </a:prstGeom>
          <a:noFill/>
        </p:spPr>
        <p:txBody>
          <a:bodyPr wrap="square" rtlCol="0">
            <a:spAutoFit/>
          </a:bodyPr>
          <a:lstStyle/>
          <a:p>
            <a:endParaRPr lang="en-US" sz="2000" dirty="0" smtClean="0">
              <a:latin typeface="Book Antiqua" panose="02040602050305030304" pitchFamily="18" charset="0"/>
            </a:endParaRPr>
          </a:p>
          <a:p>
            <a:r>
              <a:rPr lang="en-US" sz="2800" i="1" dirty="0" smtClean="0">
                <a:latin typeface="Book Antiqua" panose="02040602050305030304" pitchFamily="18" charset="0"/>
              </a:rPr>
              <a:t>Peer Workers must be comorbidity capable </a:t>
            </a:r>
          </a:p>
          <a:p>
            <a:endParaRPr lang="en-US" dirty="0" smtClean="0"/>
          </a:p>
          <a:p>
            <a:endParaRPr lang="en-US" dirty="0"/>
          </a:p>
        </p:txBody>
      </p:sp>
    </p:spTree>
    <p:extLst>
      <p:ext uri="{BB962C8B-B14F-4D97-AF65-F5344CB8AC3E}">
        <p14:creationId xmlns:p14="http://schemas.microsoft.com/office/powerpoint/2010/main" val="639424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63299" y="628412"/>
            <a:ext cx="7772400" cy="287313"/>
          </a:xfrm>
        </p:spPr>
        <p:txBody>
          <a:bodyPr>
            <a:noAutofit/>
          </a:bodyPr>
          <a:lstStyle/>
          <a:p>
            <a:pPr algn="l"/>
            <a:r>
              <a:rPr lang="en-US" sz="3200" dirty="0">
                <a:solidFill>
                  <a:srgbClr val="2B6CA7"/>
                </a:solidFill>
                <a:latin typeface="Impact" panose="020B0806030902050204" pitchFamily="34" charset="0"/>
              </a:rPr>
              <a:t>Unification of Peer Workforces across </a:t>
            </a:r>
            <a:r>
              <a:rPr lang="en-US" sz="3200" dirty="0" smtClean="0">
                <a:solidFill>
                  <a:srgbClr val="2B6CA7"/>
                </a:solidFill>
                <a:latin typeface="Impact" panose="020B0806030902050204" pitchFamily="34" charset="0"/>
              </a:rPr>
              <a:t>domains – why?</a:t>
            </a:r>
            <a:endParaRPr lang="en-US" sz="3200" dirty="0">
              <a:solidFill>
                <a:srgbClr val="2B6CA7"/>
              </a:solidFill>
              <a:latin typeface="Impact" panose="020B0806030902050204" pitchFamily="34"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Rectangle 7"/>
          <p:cNvSpPr/>
          <p:nvPr/>
        </p:nvSpPr>
        <p:spPr>
          <a:xfrm>
            <a:off x="663298" y="1480128"/>
            <a:ext cx="8013157" cy="3785652"/>
          </a:xfrm>
          <a:prstGeom prst="rect">
            <a:avLst/>
          </a:prstGeom>
        </p:spPr>
        <p:txBody>
          <a:bodyPr wrap="square">
            <a:spAutoFit/>
          </a:bodyPr>
          <a:lstStyle/>
          <a:p>
            <a:pPr>
              <a:lnSpc>
                <a:spcPct val="200000"/>
              </a:lnSpc>
            </a:pPr>
            <a:r>
              <a:rPr lang="en-US" sz="2000" dirty="0" smtClean="0">
                <a:solidFill>
                  <a:srgbClr val="E31DF1"/>
                </a:solidFill>
                <a:latin typeface="Book Antiqua" panose="02040602050305030304" pitchFamily="18" charset="0"/>
              </a:rPr>
              <a:t>We</a:t>
            </a:r>
            <a:r>
              <a:rPr lang="en-US" sz="2000" dirty="0" smtClean="0">
                <a:latin typeface="Book Antiqua" panose="02040602050305030304" pitchFamily="18" charset="0"/>
              </a:rPr>
              <a:t> all promote a reduction </a:t>
            </a:r>
            <a:r>
              <a:rPr lang="en-US" sz="2000" dirty="0">
                <a:latin typeface="Book Antiqua" panose="02040602050305030304" pitchFamily="18" charset="0"/>
              </a:rPr>
              <a:t>in </a:t>
            </a:r>
            <a:r>
              <a:rPr lang="en-US" sz="2000" dirty="0" smtClean="0">
                <a:latin typeface="Book Antiqua" panose="02040602050305030304" pitchFamily="18" charset="0"/>
              </a:rPr>
              <a:t>stigma and contribute to social change</a:t>
            </a:r>
            <a:endParaRPr lang="en-US" sz="2000" dirty="0">
              <a:latin typeface="Book Antiqua" panose="02040602050305030304" pitchFamily="18" charset="0"/>
            </a:endParaRPr>
          </a:p>
          <a:p>
            <a:pPr>
              <a:lnSpc>
                <a:spcPct val="200000"/>
              </a:lnSpc>
            </a:pPr>
            <a:r>
              <a:rPr lang="en-US" sz="2000" dirty="0" smtClean="0">
                <a:solidFill>
                  <a:srgbClr val="2DCE24"/>
                </a:solidFill>
                <a:latin typeface="Book Antiqua" panose="02040602050305030304" pitchFamily="18" charset="0"/>
              </a:rPr>
              <a:t>We</a:t>
            </a:r>
            <a:r>
              <a:rPr lang="en-US" sz="2000" dirty="0" smtClean="0">
                <a:latin typeface="Book Antiqua" panose="02040602050305030304" pitchFamily="18" charset="0"/>
              </a:rPr>
              <a:t> need consistency of practice and care – simplify the journey</a:t>
            </a:r>
          </a:p>
          <a:p>
            <a:pPr>
              <a:lnSpc>
                <a:spcPct val="200000"/>
              </a:lnSpc>
            </a:pPr>
            <a:r>
              <a:rPr lang="en-US" sz="2000" dirty="0" smtClean="0">
                <a:solidFill>
                  <a:srgbClr val="7030A0"/>
                </a:solidFill>
                <a:latin typeface="Book Antiqua" panose="02040602050305030304" pitchFamily="18" charset="0"/>
              </a:rPr>
              <a:t>We </a:t>
            </a:r>
            <a:r>
              <a:rPr lang="en-US" sz="2000" dirty="0" smtClean="0">
                <a:latin typeface="Book Antiqua" panose="02040602050305030304" pitchFamily="18" charset="0"/>
              </a:rPr>
              <a:t>want o be able to meet clients needs  - regardless of complexity</a:t>
            </a:r>
          </a:p>
          <a:p>
            <a:pPr>
              <a:lnSpc>
                <a:spcPct val="200000"/>
              </a:lnSpc>
            </a:pPr>
            <a:r>
              <a:rPr lang="en-US" sz="2000" dirty="0" smtClean="0">
                <a:solidFill>
                  <a:srgbClr val="FF0000"/>
                </a:solidFill>
                <a:latin typeface="Book Antiqua" panose="02040602050305030304" pitchFamily="18" charset="0"/>
              </a:rPr>
              <a:t>We</a:t>
            </a:r>
            <a:r>
              <a:rPr lang="en-US" sz="2000" dirty="0" smtClean="0">
                <a:latin typeface="Book Antiqua" panose="02040602050305030304" pitchFamily="18" charset="0"/>
              </a:rPr>
              <a:t> don’t want to reinvent the wheel</a:t>
            </a:r>
          </a:p>
          <a:p>
            <a:pPr>
              <a:lnSpc>
                <a:spcPct val="200000"/>
              </a:lnSpc>
            </a:pPr>
            <a:r>
              <a:rPr lang="en-US" sz="2000" dirty="0" smtClean="0">
                <a:solidFill>
                  <a:srgbClr val="00B0F0"/>
                </a:solidFill>
                <a:latin typeface="Book Antiqua" panose="02040602050305030304" pitchFamily="18" charset="0"/>
              </a:rPr>
              <a:t>We</a:t>
            </a:r>
            <a:r>
              <a:rPr lang="en-US" sz="2000" dirty="0" smtClean="0">
                <a:latin typeface="Book Antiqua" panose="02040602050305030304" pitchFamily="18" charset="0"/>
              </a:rPr>
              <a:t> see the similarities between fields – so we need to ask the question -  </a:t>
            </a:r>
            <a:r>
              <a:rPr lang="en-US" sz="2000" b="1" dirty="0" smtClean="0">
                <a:latin typeface="Book Antiqua" panose="02040602050305030304" pitchFamily="18" charset="0"/>
              </a:rPr>
              <a:t>how do we best work together?</a:t>
            </a:r>
            <a:endParaRPr lang="en-US" sz="2000" b="1" dirty="0">
              <a:latin typeface="Book Antiqua" panose="02040602050305030304" pitchFamily="18" charset="0"/>
            </a:endParaRPr>
          </a:p>
        </p:txBody>
      </p:sp>
    </p:spTree>
    <p:extLst>
      <p:ext uri="{BB962C8B-B14F-4D97-AF65-F5344CB8AC3E}">
        <p14:creationId xmlns:p14="http://schemas.microsoft.com/office/powerpoint/2010/main" val="1979853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858452" y="620688"/>
            <a:ext cx="2013992" cy="216024"/>
          </a:xfrm>
        </p:spPr>
        <p:txBody>
          <a:bodyPr>
            <a:noAutofit/>
          </a:bodyPr>
          <a:lstStyle/>
          <a:p>
            <a:pPr algn="l"/>
            <a:r>
              <a:rPr lang="en-AU" sz="3200" dirty="0" smtClean="0">
                <a:solidFill>
                  <a:srgbClr val="2B6CA7"/>
                </a:solidFill>
                <a:latin typeface="Impact" panose="020B0806030902050204" pitchFamily="34" charset="0"/>
              </a:rPr>
              <a:t>Thankyou</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TextBox 7"/>
          <p:cNvSpPr txBox="1"/>
          <p:nvPr/>
        </p:nvSpPr>
        <p:spPr>
          <a:xfrm>
            <a:off x="997669" y="1412776"/>
            <a:ext cx="7772400" cy="2800767"/>
          </a:xfrm>
          <a:prstGeom prst="rect">
            <a:avLst/>
          </a:prstGeom>
          <a:noFill/>
        </p:spPr>
        <p:txBody>
          <a:bodyPr wrap="square" rtlCol="0">
            <a:spAutoFit/>
          </a:bodyPr>
          <a:lstStyle/>
          <a:p>
            <a:pPr marL="285750" indent="-285750">
              <a:buFont typeface="Arial" panose="020B0604020202020204" pitchFamily="34" charset="0"/>
              <a:buChar char="•"/>
            </a:pPr>
            <a:r>
              <a:rPr lang="en-AU" sz="2000" dirty="0" smtClean="0">
                <a:latin typeface="Book Antiqua" panose="02040602050305030304" pitchFamily="18" charset="0"/>
              </a:rPr>
              <a:t>Self Help Addiction Resource Centre SHARC</a:t>
            </a:r>
          </a:p>
          <a:p>
            <a:endParaRPr lang="en-AU" sz="2000" dirty="0" smtClean="0">
              <a:latin typeface="Book Antiqua" panose="02040602050305030304" pitchFamily="18" charset="0"/>
            </a:endParaRPr>
          </a:p>
          <a:p>
            <a:pPr marL="285750" indent="-285750">
              <a:buFont typeface="Arial" panose="020B0604020202020204" pitchFamily="34" charset="0"/>
              <a:buChar char="•"/>
            </a:pPr>
            <a:r>
              <a:rPr lang="en-AU" sz="2000" dirty="0" smtClean="0">
                <a:latin typeface="Book Antiqua" panose="02040602050305030304" pitchFamily="18" charset="0"/>
              </a:rPr>
              <a:t>Department of Health and Human Services, Health and Human Services Workforce</a:t>
            </a:r>
          </a:p>
          <a:p>
            <a:endParaRPr lang="en-AU" sz="2000" dirty="0" smtClean="0">
              <a:latin typeface="Book Antiqua" panose="02040602050305030304" pitchFamily="18" charset="0"/>
            </a:endParaRPr>
          </a:p>
          <a:p>
            <a:pPr marL="285750" indent="-285750">
              <a:buFont typeface="Arial" panose="020B0604020202020204" pitchFamily="34" charset="0"/>
              <a:buChar char="•"/>
            </a:pPr>
            <a:r>
              <a:rPr lang="en-AU" sz="2000" dirty="0" smtClean="0">
                <a:latin typeface="Book Antiqua" panose="02040602050305030304" pitchFamily="18" charset="0"/>
              </a:rPr>
              <a:t>All the Victorian AOD agencies that employ and support the AOD Peer Workforce</a:t>
            </a:r>
          </a:p>
          <a:p>
            <a:endParaRPr lang="en-AU" dirty="0">
              <a:latin typeface="Century Gothic" panose="020B0502020202020204" pitchFamily="34" charset="0"/>
            </a:endParaRPr>
          </a:p>
          <a:p>
            <a:r>
              <a:rPr lang="en-AU" dirty="0" smtClean="0">
                <a:latin typeface="Century Gothic" panose="020B0502020202020204" pitchFamily="34" charset="0"/>
              </a:rPr>
              <a:t> </a:t>
            </a:r>
            <a:endParaRPr lang="en-AU" dirty="0">
              <a:latin typeface="Century Gothic" panose="020B0502020202020204" pitchFamily="34" charset="0"/>
            </a:endParaRPr>
          </a:p>
        </p:txBody>
      </p:sp>
    </p:spTree>
    <p:extLst>
      <p:ext uri="{BB962C8B-B14F-4D97-AF65-F5344CB8AC3E}">
        <p14:creationId xmlns:p14="http://schemas.microsoft.com/office/powerpoint/2010/main" val="2293806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3"/>
          <a:stretch>
            <a:fillRect/>
          </a:stretch>
        </p:blipFill>
        <p:spPr>
          <a:xfrm>
            <a:off x="323528" y="603116"/>
            <a:ext cx="7992888" cy="5994667"/>
          </a:xfrm>
          <a:prstGeom prst="rect">
            <a:avLst/>
          </a:prstGeom>
        </p:spPr>
      </p:pic>
    </p:spTree>
    <p:extLst>
      <p:ext uri="{BB962C8B-B14F-4D97-AF65-F5344CB8AC3E}">
        <p14:creationId xmlns:p14="http://schemas.microsoft.com/office/powerpoint/2010/main" val="40751324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404664"/>
            <a:ext cx="7772400" cy="287313"/>
          </a:xfrm>
        </p:spPr>
        <p:txBody>
          <a:bodyPr>
            <a:noAutofit/>
          </a:bodyPr>
          <a:lstStyle/>
          <a:p>
            <a:pPr algn="l"/>
            <a:r>
              <a:rPr lang="en-AU" sz="3200" dirty="0" smtClean="0">
                <a:solidFill>
                  <a:srgbClr val="2B6CA7"/>
                </a:solidFill>
                <a:latin typeface="Impact" panose="020B0806030902050204" pitchFamily="34" charset="0"/>
              </a:rPr>
              <a:t>References</a:t>
            </a:r>
            <a:endParaRPr lang="en-AU" sz="2000" b="1" dirty="0">
              <a:solidFill>
                <a:srgbClr val="2B6CA7"/>
              </a:solidFill>
              <a:latin typeface="Impact" panose="020B080603090205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277" y="5805264"/>
            <a:ext cx="4215967" cy="962605"/>
          </a:xfrm>
          <a:prstGeom prst="rect">
            <a:avLst/>
          </a:prstGeom>
        </p:spPr>
      </p:pic>
      <p:cxnSp>
        <p:nvCxnSpPr>
          <p:cNvPr id="10" name="Straight Connector 9"/>
          <p:cNvCxnSpPr/>
          <p:nvPr/>
        </p:nvCxnSpPr>
        <p:spPr>
          <a:xfrm>
            <a:off x="0" y="5860357"/>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5915451"/>
            <a:ext cx="1757944" cy="957896"/>
          </a:xfrm>
          <a:prstGeom prst="rect">
            <a:avLst/>
          </a:prstGeom>
        </p:spPr>
      </p:pic>
      <p:sp>
        <p:nvSpPr>
          <p:cNvPr id="8" name="Rectangle 7"/>
          <p:cNvSpPr/>
          <p:nvPr/>
        </p:nvSpPr>
        <p:spPr>
          <a:xfrm>
            <a:off x="701604" y="1244841"/>
            <a:ext cx="7470795" cy="2431435"/>
          </a:xfrm>
          <a:prstGeom prst="rect">
            <a:avLst/>
          </a:prstGeom>
        </p:spPr>
        <p:txBody>
          <a:bodyPr wrap="square">
            <a:spAutoFit/>
          </a:bodyPr>
          <a:lstStyle/>
          <a:p>
            <a:endParaRPr lang="en-US" sz="2000" dirty="0">
              <a:latin typeface="Book Antiqua" panose="02040602050305030304" pitchFamily="18" charset="0"/>
            </a:endParaRPr>
          </a:p>
          <a:p>
            <a:pPr marL="285750" indent="-285750">
              <a:buFont typeface="Arial" panose="020B0604020202020204" pitchFamily="34" charset="0"/>
              <a:buChar char="•"/>
            </a:pPr>
            <a:r>
              <a:rPr lang="en-US" sz="2000" dirty="0" smtClean="0">
                <a:latin typeface="Book Antiqua" panose="02040602050305030304" pitchFamily="18" charset="0"/>
              </a:rPr>
              <a:t>State </a:t>
            </a:r>
            <a:r>
              <a:rPr lang="en-US" sz="2000" dirty="0">
                <a:latin typeface="Book Antiqua" panose="02040602050305030304" pitchFamily="18" charset="0"/>
              </a:rPr>
              <a:t>of Victoria, Department of Health and Human Services, July 2018. Victoria’s alcohol and other drugs workforce strategy 2018–2022. </a:t>
            </a:r>
            <a:r>
              <a:rPr lang="en-US" sz="2000" dirty="0" smtClean="0">
                <a:latin typeface="Book Antiqua" panose="02040602050305030304" pitchFamily="18" charset="0"/>
              </a:rPr>
              <a:t/>
            </a:r>
            <a:br>
              <a:rPr lang="en-US" sz="2000" dirty="0" smtClean="0">
                <a:latin typeface="Book Antiqua" panose="02040602050305030304" pitchFamily="18" charset="0"/>
              </a:rPr>
            </a:br>
            <a:endParaRPr lang="en-US" sz="2000" dirty="0" smtClean="0">
              <a:latin typeface="Book Antiqua" panose="02040602050305030304" pitchFamily="18" charset="0"/>
            </a:endParaRPr>
          </a:p>
          <a:p>
            <a:pPr marL="285750" indent="-285750">
              <a:buFont typeface="Arial" panose="020B0604020202020204" pitchFamily="34" charset="0"/>
              <a:buChar char="•"/>
            </a:pPr>
            <a:r>
              <a:rPr lang="en-US" sz="2000" dirty="0">
                <a:latin typeface="Book Antiqua" panose="02040602050305030304" pitchFamily="18" charset="0"/>
              </a:rPr>
              <a:t>State of Victoria, Department of Health and Human </a:t>
            </a:r>
            <a:r>
              <a:rPr lang="en-US" sz="2000" dirty="0" smtClean="0">
                <a:latin typeface="Book Antiqua" panose="02040602050305030304" pitchFamily="18" charset="0"/>
              </a:rPr>
              <a:t>Services</a:t>
            </a:r>
            <a:r>
              <a:rPr lang="en-AU" sz="2000" dirty="0" smtClean="0">
                <a:latin typeface="Book Antiqua" panose="02040602050305030304" pitchFamily="18" charset="0"/>
              </a:rPr>
              <a:t>, </a:t>
            </a:r>
            <a:r>
              <a:rPr lang="en-AU" sz="2000" dirty="0">
                <a:latin typeface="Book Antiqua" panose="02040602050305030304" pitchFamily="18" charset="0"/>
              </a:rPr>
              <a:t>May 2013</a:t>
            </a:r>
            <a:r>
              <a:rPr lang="en-US" sz="2000" dirty="0" smtClean="0">
                <a:latin typeface="Book Antiqua" panose="02040602050305030304" pitchFamily="18" charset="0"/>
              </a:rPr>
              <a:t> Victorian </a:t>
            </a:r>
            <a:r>
              <a:rPr lang="en-AU" sz="2000" dirty="0" smtClean="0">
                <a:latin typeface="Book Antiqua" panose="02040602050305030304" pitchFamily="18" charset="0"/>
              </a:rPr>
              <a:t>Alcohol and Drug Treatment Principles.</a:t>
            </a:r>
          </a:p>
          <a:p>
            <a:pPr marL="285750" indent="-285750">
              <a:buFont typeface="Arial" panose="020B0604020202020204" pitchFamily="34" charset="0"/>
              <a:buChar char="•"/>
            </a:pPr>
            <a:endParaRPr lang="en-AU" sz="1200" dirty="0">
              <a:latin typeface="Century Gothic" panose="020B0502020202020204" pitchFamily="34" charset="0"/>
            </a:endParaRPr>
          </a:p>
        </p:txBody>
      </p:sp>
    </p:spTree>
    <p:extLst>
      <p:ext uri="{BB962C8B-B14F-4D97-AF65-F5344CB8AC3E}">
        <p14:creationId xmlns:p14="http://schemas.microsoft.com/office/powerpoint/2010/main" val="10031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4799</TotalTime>
  <Words>1252</Words>
  <Application>Microsoft Office PowerPoint</Application>
  <PresentationFormat>On-screen Show (4:3)</PresentationFormat>
  <Paragraphs>206</Paragraphs>
  <Slides>17</Slides>
  <Notes>17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Tekton Pro Cond</vt:lpstr>
      <vt:lpstr>Calibri Light</vt:lpstr>
      <vt:lpstr>VIC-Regular</vt:lpstr>
      <vt:lpstr>Chalkboard</vt:lpstr>
      <vt:lpstr>Calibri</vt:lpstr>
      <vt:lpstr>Century Gothic</vt:lpstr>
      <vt:lpstr>Impact</vt:lpstr>
      <vt:lpstr>Arial</vt:lpstr>
      <vt:lpstr>Times New Roman</vt:lpstr>
      <vt:lpstr>Book Antiqua</vt:lpstr>
      <vt:lpstr>Office Theme</vt:lpstr>
      <vt:lpstr>PEEROLOGY: Peer Work through the lens of alcohol and other Drugs </vt:lpstr>
      <vt:lpstr>Introductions</vt:lpstr>
      <vt:lpstr>Outline</vt:lpstr>
      <vt:lpstr>The Victorian AOD Peer Workforce Community of Practice</vt:lpstr>
      <vt:lpstr>The Victorian AOD Peer Workforce Community of Practice</vt:lpstr>
      <vt:lpstr>The Victorian AOD Peer Workforce Community of Practice</vt:lpstr>
      <vt:lpstr>The Victorian AOD Peer Workforce Community of Practice</vt:lpstr>
      <vt:lpstr>      What is a Peer Worker?</vt:lpstr>
      <vt:lpstr>What is the AOD Peer Workforce?</vt:lpstr>
      <vt:lpstr>AOD Peer Worker roles in Victoria</vt:lpstr>
      <vt:lpstr>Clinical and client perspectives</vt:lpstr>
      <vt:lpstr>Collaboration, shared expertise and multidisciplinary teams</vt:lpstr>
      <vt:lpstr>Overlapping experiences –AOD, MH &amp; DD</vt:lpstr>
      <vt:lpstr>Unification of Peer Workforces across domains – why?</vt:lpstr>
      <vt:lpstr>Thankyou</vt:lpstr>
      <vt:lpstr>PowerPoint Presentation</vt:lpstr>
      <vt:lpstr>References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Peer Projects</dc:title>
  <dc:creator>Crystal Clancy</dc:creator>
  <cp:lastModifiedBy>Adrienne Fitt - SVHM</cp:lastModifiedBy>
  <cp:revision>388</cp:revision>
  <cp:lastPrinted>2018-09-13T00:35:51Z</cp:lastPrinted>
  <dcterms:created xsi:type="dcterms:W3CDTF">2013-02-26T00:28:40Z</dcterms:created>
  <dcterms:modified xsi:type="dcterms:W3CDTF">2019-03-08T04:13:00Z</dcterms:modified>
</cp:coreProperties>
</file>